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25"/>
  </p:notesMasterIdLst>
  <p:sldIdLst>
    <p:sldId id="257" r:id="rId2"/>
    <p:sldId id="282" r:id="rId3"/>
    <p:sldId id="266" r:id="rId4"/>
    <p:sldId id="268" r:id="rId5"/>
    <p:sldId id="281" r:id="rId6"/>
    <p:sldId id="270" r:id="rId7"/>
    <p:sldId id="286" r:id="rId8"/>
    <p:sldId id="284" r:id="rId9"/>
    <p:sldId id="273" r:id="rId10"/>
    <p:sldId id="288" r:id="rId11"/>
    <p:sldId id="290" r:id="rId12"/>
    <p:sldId id="289" r:id="rId13"/>
    <p:sldId id="293" r:id="rId14"/>
    <p:sldId id="294" r:id="rId15"/>
    <p:sldId id="261" r:id="rId16"/>
    <p:sldId id="292" r:id="rId17"/>
    <p:sldId id="291" r:id="rId18"/>
    <p:sldId id="276" r:id="rId19"/>
    <p:sldId id="279" r:id="rId20"/>
    <p:sldId id="264" r:id="rId21"/>
    <p:sldId id="277" r:id="rId22"/>
    <p:sldId id="271" r:id="rId23"/>
    <p:sldId id="287" r:id="rId24"/>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8"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 charset="-128"/>
        <a:cs typeface="+mn-cs"/>
      </a:defRPr>
    </a:lvl5pPr>
    <a:lvl6pPr marL="2286000" algn="l" defTabSz="914400" rtl="0" eaLnBrk="1" latinLnBrk="0" hangingPunct="1">
      <a:defRPr sz="2400" kern="1200">
        <a:solidFill>
          <a:schemeClr val="tx1"/>
        </a:solidFill>
        <a:latin typeface="Arial" charset="0"/>
        <a:ea typeface="ＭＳ Ｐゴシック" pitchFamily="8" charset="-128"/>
        <a:cs typeface="+mn-cs"/>
      </a:defRPr>
    </a:lvl6pPr>
    <a:lvl7pPr marL="2743200" algn="l" defTabSz="914400" rtl="0" eaLnBrk="1" latinLnBrk="0" hangingPunct="1">
      <a:defRPr sz="2400" kern="1200">
        <a:solidFill>
          <a:schemeClr val="tx1"/>
        </a:solidFill>
        <a:latin typeface="Arial" charset="0"/>
        <a:ea typeface="ＭＳ Ｐゴシック" pitchFamily="8" charset="-128"/>
        <a:cs typeface="+mn-cs"/>
      </a:defRPr>
    </a:lvl7pPr>
    <a:lvl8pPr marL="3200400" algn="l" defTabSz="914400" rtl="0" eaLnBrk="1" latinLnBrk="0" hangingPunct="1">
      <a:defRPr sz="2400" kern="1200">
        <a:solidFill>
          <a:schemeClr val="tx1"/>
        </a:solidFill>
        <a:latin typeface="Arial" charset="0"/>
        <a:ea typeface="ＭＳ Ｐゴシック" pitchFamily="8" charset="-128"/>
        <a:cs typeface="+mn-cs"/>
      </a:defRPr>
    </a:lvl8pPr>
    <a:lvl9pPr marL="3657600" algn="l" defTabSz="914400" rtl="0" eaLnBrk="1" latinLnBrk="0" hangingPunct="1">
      <a:defRPr sz="2400" kern="1200">
        <a:solidFill>
          <a:schemeClr val="tx1"/>
        </a:solidFill>
        <a:latin typeface="Arial" charset="0"/>
        <a:ea typeface="ＭＳ Ｐゴシック" pitchFamily="8"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y R Susman-Stillman" initials="ARS" lastIdx="54" clrIdx="0">
    <p:extLst/>
  </p:cmAuthor>
  <p:cmAuthor id="2" name="Amanda L Sullivan" initials="ALS" lastIdx="1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A8BE78"/>
    <a:srgbClr val="B5BC58"/>
    <a:srgbClr val="8C1919"/>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5" autoAdjust="0"/>
    <p:restoredTop sz="69183" autoAdjust="0"/>
  </p:normalViewPr>
  <p:slideViewPr>
    <p:cSldViewPr>
      <p:cViewPr varScale="1">
        <p:scale>
          <a:sx n="75" d="100"/>
          <a:sy n="75" d="100"/>
        </p:scale>
        <p:origin x="2752" y="176"/>
      </p:cViewPr>
      <p:guideLst>
        <p:guide orient="horz" pos="2160"/>
        <p:guide pos="2880"/>
      </p:guideLst>
    </p:cSldViewPr>
  </p:slideViewPr>
  <p:outlineViewPr>
    <p:cViewPr>
      <p:scale>
        <a:sx n="33" d="100"/>
        <a:sy n="33" d="100"/>
      </p:scale>
      <p:origin x="0" y="-10728"/>
    </p:cViewPr>
  </p:outlineViewPr>
  <p:notesTextViewPr>
    <p:cViewPr>
      <p:scale>
        <a:sx n="1" d="1"/>
        <a:sy n="1" d="1"/>
      </p:scale>
      <p:origin x="0" y="0"/>
    </p:cViewPr>
  </p:notesTextViewPr>
  <p:sorterViewPr>
    <p:cViewPr varScale="1">
      <p:scale>
        <a:sx n="1" d="1"/>
        <a:sy n="1" d="1"/>
      </p:scale>
      <p:origin x="0" y="-237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commentAuthors" Target="commentAuthors.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ad.umn.edu\CEHD\Home\asusman\Documents\CCEEPRC\Type%20ofcare%20by%20specialneedsstatus.xlsx" TargetMode="Externa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file:///\\ad.umn.edu\CEHD\Home\asusman\Documents\CCEEPRC\Type%20ofcare%20by%20specialneedsstatus.xlsx" TargetMode="External"/></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oleObject" Target="file:///C:\Users\asulliva\Google%20Drive\Research\Projects\OPRE%20SecData_June%2029%202015\Policy%20Briefing\figur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75"/>
      <c:rotY val="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explosion val="11"/>
          <c:dPt>
            <c:idx val="0"/>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8B53-4B90-9AAD-125296FA58D4}"/>
              </c:ext>
            </c:extLst>
          </c:dPt>
          <c:dPt>
            <c:idx val="1"/>
            <c:bubble3D val="0"/>
            <c:spPr>
              <a:solidFill>
                <a:srgbClr val="8C1919"/>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8B53-4B90-9AAD-125296FA58D4}"/>
              </c:ext>
            </c:extLst>
          </c:dPt>
          <c:dLbls>
            <c:dLbl>
              <c:idx val="0"/>
              <c:delete val="1"/>
              <c:extLst xmlns:c16r2="http://schemas.microsoft.com/office/drawing/2015/06/chart">
                <c:ext xmlns:c16="http://schemas.microsoft.com/office/drawing/2014/chart" uri="{C3380CC4-5D6E-409C-BE32-E72D297353CC}">
                  <c16:uniqueId val="{00000001-8B53-4B90-9AAD-125296FA58D4}"/>
                </c:ext>
                <c:ext xmlns:c15="http://schemas.microsoft.com/office/drawing/2012/chart" uri="{CE6537A1-D6FC-4f65-9D91-7224C49458BB}"/>
              </c:extLst>
            </c:dLbl>
            <c:dLbl>
              <c:idx val="1"/>
              <c:layout>
                <c:manualLayout>
                  <c:x val="0.145150766037966"/>
                  <c:y val="0.168813210848644"/>
                </c:manualLayout>
              </c:layout>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8B53-4B90-9AAD-125296FA58D4}"/>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Sheet1!$A$3:$A$3</c:f>
              <c:strCache>
                <c:ptCount val="1"/>
                <c:pt idx="0">
                  <c:v>Special Needs</c:v>
                </c:pt>
              </c:strCache>
            </c:strRef>
          </c:cat>
          <c:val>
            <c:numRef>
              <c:f>Sheet1!$B$2:$B$3</c:f>
              <c:numCache>
                <c:formatCode>0%</c:formatCode>
                <c:ptCount val="2"/>
                <c:pt idx="0">
                  <c:v>0.85</c:v>
                </c:pt>
                <c:pt idx="1">
                  <c:v>0.15</c:v>
                </c:pt>
              </c:numCache>
            </c:numRef>
          </c:val>
          <c:extLst xmlns:c16r2="http://schemas.microsoft.com/office/drawing/2015/06/chart">
            <c:ext xmlns:c16="http://schemas.microsoft.com/office/drawing/2014/chart" uri="{C3380CC4-5D6E-409C-BE32-E72D297353CC}">
              <c16:uniqueId val="{00000004-8B53-4B90-9AAD-125296FA58D4}"/>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Use of home-based care by special needs status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Sheet2!$B$1</c:f>
              <c:strCache>
                <c:ptCount val="1"/>
                <c:pt idx="0">
                  <c:v>SN</c:v>
                </c:pt>
              </c:strCache>
            </c:strRef>
          </c:tx>
          <c:spPr>
            <a:solidFill>
              <a:schemeClr val="accent1"/>
            </a:solidFill>
            <a:ln>
              <a:noFill/>
            </a:ln>
            <a:effectLst/>
          </c:spPr>
          <c:invertIfNegative val="0"/>
          <c:cat>
            <c:strRef>
              <c:f>Sheet2!$A$2:$A$4</c:f>
              <c:strCache>
                <c:ptCount val="3"/>
                <c:pt idx="0">
                  <c:v>9 mo</c:v>
                </c:pt>
                <c:pt idx="1">
                  <c:v>2 yrs</c:v>
                </c:pt>
                <c:pt idx="2">
                  <c:v>4 yrs</c:v>
                </c:pt>
              </c:strCache>
            </c:strRef>
          </c:cat>
          <c:val>
            <c:numRef>
              <c:f>Sheet2!$B$2:$B$4</c:f>
              <c:numCache>
                <c:formatCode>0.00%</c:formatCode>
                <c:ptCount val="3"/>
                <c:pt idx="0" formatCode="0%">
                  <c:v>0.44</c:v>
                </c:pt>
                <c:pt idx="1">
                  <c:v>0.416</c:v>
                </c:pt>
                <c:pt idx="2">
                  <c:v>0.248</c:v>
                </c:pt>
              </c:numCache>
            </c:numRef>
          </c:val>
          <c:extLst xmlns:c16r2="http://schemas.microsoft.com/office/drawing/2015/06/chart">
            <c:ext xmlns:c16="http://schemas.microsoft.com/office/drawing/2014/chart" uri="{C3380CC4-5D6E-409C-BE32-E72D297353CC}">
              <c16:uniqueId val="{00000000-F031-414D-9E50-AA15B3AAEBDE}"/>
            </c:ext>
          </c:extLst>
        </c:ser>
        <c:ser>
          <c:idx val="1"/>
          <c:order val="1"/>
          <c:tx>
            <c:strRef>
              <c:f>Sheet2!$C$1</c:f>
              <c:strCache>
                <c:ptCount val="1"/>
                <c:pt idx="0">
                  <c:v>No SN</c:v>
                </c:pt>
              </c:strCache>
            </c:strRef>
          </c:tx>
          <c:spPr>
            <a:solidFill>
              <a:schemeClr val="accent2"/>
            </a:solidFill>
            <a:ln>
              <a:noFill/>
            </a:ln>
            <a:effectLst/>
          </c:spPr>
          <c:invertIfNegative val="0"/>
          <c:cat>
            <c:strRef>
              <c:f>Sheet2!$A$2:$A$4</c:f>
              <c:strCache>
                <c:ptCount val="3"/>
                <c:pt idx="0">
                  <c:v>9 mo</c:v>
                </c:pt>
                <c:pt idx="1">
                  <c:v>2 yrs</c:v>
                </c:pt>
                <c:pt idx="2">
                  <c:v>4 yrs</c:v>
                </c:pt>
              </c:strCache>
            </c:strRef>
          </c:cat>
          <c:val>
            <c:numRef>
              <c:f>Sheet2!$C$2:$C$4</c:f>
              <c:numCache>
                <c:formatCode>0.00%</c:formatCode>
                <c:ptCount val="3"/>
                <c:pt idx="0">
                  <c:v>0.548</c:v>
                </c:pt>
                <c:pt idx="1">
                  <c:v>0.316</c:v>
                </c:pt>
                <c:pt idx="2">
                  <c:v>0.203</c:v>
                </c:pt>
              </c:numCache>
            </c:numRef>
          </c:val>
          <c:extLst xmlns:c16r2="http://schemas.microsoft.com/office/drawing/2015/06/chart">
            <c:ext xmlns:c16="http://schemas.microsoft.com/office/drawing/2014/chart" uri="{C3380CC4-5D6E-409C-BE32-E72D297353CC}">
              <c16:uniqueId val="{00000001-F031-414D-9E50-AA15B3AAEBDE}"/>
            </c:ext>
          </c:extLst>
        </c:ser>
        <c:dLbls>
          <c:showLegendKey val="0"/>
          <c:showVal val="0"/>
          <c:showCatName val="0"/>
          <c:showSerName val="0"/>
          <c:showPercent val="0"/>
          <c:showBubbleSize val="0"/>
        </c:dLbls>
        <c:gapWidth val="219"/>
        <c:overlap val="-27"/>
        <c:axId val="2068263232"/>
        <c:axId val="2068265984"/>
      </c:barChart>
      <c:catAx>
        <c:axId val="2068263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265984"/>
        <c:crosses val="autoZero"/>
        <c:auto val="1"/>
        <c:lblAlgn val="ctr"/>
        <c:lblOffset val="100"/>
        <c:noMultiLvlLbl val="0"/>
      </c:catAx>
      <c:valAx>
        <c:axId val="20682659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263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Use of center-based care by special needs status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Sheet3!$B$1</c:f>
              <c:strCache>
                <c:ptCount val="1"/>
                <c:pt idx="0">
                  <c:v>SN</c:v>
                </c:pt>
              </c:strCache>
            </c:strRef>
          </c:tx>
          <c:spPr>
            <a:solidFill>
              <a:schemeClr val="accent1"/>
            </a:solidFill>
            <a:ln>
              <a:noFill/>
            </a:ln>
            <a:effectLst/>
          </c:spPr>
          <c:invertIfNegative val="0"/>
          <c:cat>
            <c:strRef>
              <c:f>Sheet3!$A$2:$A$4</c:f>
              <c:strCache>
                <c:ptCount val="3"/>
                <c:pt idx="0">
                  <c:v>9 mo</c:v>
                </c:pt>
                <c:pt idx="1">
                  <c:v>2 yr</c:v>
                </c:pt>
                <c:pt idx="2">
                  <c:v>4 yr</c:v>
                </c:pt>
              </c:strCache>
            </c:strRef>
          </c:cat>
          <c:val>
            <c:numRef>
              <c:f>Sheet3!$B$2:$B$4</c:f>
              <c:numCache>
                <c:formatCode>0.00%</c:formatCode>
                <c:ptCount val="3"/>
                <c:pt idx="0" formatCode="0%">
                  <c:v>0.56</c:v>
                </c:pt>
                <c:pt idx="1">
                  <c:v>0.584</c:v>
                </c:pt>
                <c:pt idx="2">
                  <c:v>0.752</c:v>
                </c:pt>
              </c:numCache>
            </c:numRef>
          </c:val>
          <c:extLst xmlns:c16r2="http://schemas.microsoft.com/office/drawing/2015/06/chart">
            <c:ext xmlns:c16="http://schemas.microsoft.com/office/drawing/2014/chart" uri="{C3380CC4-5D6E-409C-BE32-E72D297353CC}">
              <c16:uniqueId val="{00000000-ADB7-4BF3-AA58-AC6A1B08D319}"/>
            </c:ext>
          </c:extLst>
        </c:ser>
        <c:ser>
          <c:idx val="1"/>
          <c:order val="1"/>
          <c:tx>
            <c:strRef>
              <c:f>Sheet3!$C$1</c:f>
              <c:strCache>
                <c:ptCount val="1"/>
                <c:pt idx="0">
                  <c:v>No SN</c:v>
                </c:pt>
              </c:strCache>
            </c:strRef>
          </c:tx>
          <c:spPr>
            <a:solidFill>
              <a:schemeClr val="accent2"/>
            </a:solidFill>
            <a:ln>
              <a:noFill/>
            </a:ln>
            <a:effectLst/>
          </c:spPr>
          <c:invertIfNegative val="0"/>
          <c:cat>
            <c:strRef>
              <c:f>Sheet3!$A$2:$A$4</c:f>
              <c:strCache>
                <c:ptCount val="3"/>
                <c:pt idx="0">
                  <c:v>9 mo</c:v>
                </c:pt>
                <c:pt idx="1">
                  <c:v>2 yr</c:v>
                </c:pt>
                <c:pt idx="2">
                  <c:v>4 yr</c:v>
                </c:pt>
              </c:strCache>
            </c:strRef>
          </c:cat>
          <c:val>
            <c:numRef>
              <c:f>Sheet3!$C$2:$C$4</c:f>
              <c:numCache>
                <c:formatCode>0.00%</c:formatCode>
                <c:ptCount val="3"/>
                <c:pt idx="0">
                  <c:v>0.452</c:v>
                </c:pt>
                <c:pt idx="1">
                  <c:v>0.684</c:v>
                </c:pt>
                <c:pt idx="2">
                  <c:v>0.797</c:v>
                </c:pt>
              </c:numCache>
            </c:numRef>
          </c:val>
          <c:extLst xmlns:c16r2="http://schemas.microsoft.com/office/drawing/2015/06/chart">
            <c:ext xmlns:c16="http://schemas.microsoft.com/office/drawing/2014/chart" uri="{C3380CC4-5D6E-409C-BE32-E72D297353CC}">
              <c16:uniqueId val="{00000001-ADB7-4BF3-AA58-AC6A1B08D319}"/>
            </c:ext>
          </c:extLst>
        </c:ser>
        <c:dLbls>
          <c:showLegendKey val="0"/>
          <c:showVal val="0"/>
          <c:showCatName val="0"/>
          <c:showSerName val="0"/>
          <c:showPercent val="0"/>
          <c:showBubbleSize val="0"/>
        </c:dLbls>
        <c:gapWidth val="219"/>
        <c:overlap val="-27"/>
        <c:axId val="2068187936"/>
        <c:axId val="2068574720"/>
      </c:barChart>
      <c:catAx>
        <c:axId val="206818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574720"/>
        <c:crosses val="autoZero"/>
        <c:auto val="1"/>
        <c:lblAlgn val="ctr"/>
        <c:lblOffset val="100"/>
        <c:noMultiLvlLbl val="0"/>
      </c:catAx>
      <c:valAx>
        <c:axId val="20685747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1879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Sheet1!$C$1</c:f>
              <c:strCache>
                <c:ptCount val="1"/>
                <c:pt idx="0">
                  <c:v>Home-based</c:v>
                </c:pt>
              </c:strCache>
            </c:strRef>
          </c:tx>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multiLvlStrRef>
              <c:f>Sheet1!$A$2:$B$7</c:f>
              <c:multiLvlStrCache>
                <c:ptCount val="6"/>
                <c:lvl>
                  <c:pt idx="0">
                    <c:v>Unsubsidized</c:v>
                  </c:pt>
                  <c:pt idx="1">
                    <c:v>Subsidized</c:v>
                  </c:pt>
                  <c:pt idx="2">
                    <c:v>Unsubsidized</c:v>
                  </c:pt>
                  <c:pt idx="3">
                    <c:v>Subsidized</c:v>
                  </c:pt>
                  <c:pt idx="4">
                    <c:v>Unsubsidized</c:v>
                  </c:pt>
                  <c:pt idx="5">
                    <c:v>Subsidized</c:v>
                  </c:pt>
                </c:lvl>
                <c:lvl>
                  <c:pt idx="0">
                    <c:v>Infants</c:v>
                  </c:pt>
                  <c:pt idx="2">
                    <c:v>Toddlers</c:v>
                  </c:pt>
                  <c:pt idx="4">
                    <c:v>Preschoolers</c:v>
                  </c:pt>
                </c:lvl>
              </c:multiLvlStrCache>
            </c:multiLvlStrRef>
          </c:cat>
          <c:val>
            <c:numRef>
              <c:f>Sheet1!$C$2:$C$7</c:f>
              <c:numCache>
                <c:formatCode>General</c:formatCode>
                <c:ptCount val="6"/>
                <c:pt idx="0">
                  <c:v>29.0</c:v>
                </c:pt>
                <c:pt idx="1">
                  <c:v>44.0</c:v>
                </c:pt>
                <c:pt idx="2">
                  <c:v>23.0</c:v>
                </c:pt>
                <c:pt idx="3">
                  <c:v>42.0</c:v>
                </c:pt>
                <c:pt idx="4">
                  <c:v>23.0</c:v>
                </c:pt>
                <c:pt idx="5">
                  <c:v>26.0</c:v>
                </c:pt>
              </c:numCache>
            </c:numRef>
          </c:val>
          <c:extLst xmlns:c16r2="http://schemas.microsoft.com/office/drawing/2015/06/chart">
            <c:ext xmlns:c16="http://schemas.microsoft.com/office/drawing/2014/chart" uri="{C3380CC4-5D6E-409C-BE32-E72D297353CC}">
              <c16:uniqueId val="{00000000-0AA9-428A-BE42-2C6B4A67C3F6}"/>
            </c:ext>
          </c:extLst>
        </c:ser>
        <c:ser>
          <c:idx val="1"/>
          <c:order val="1"/>
          <c:tx>
            <c:strRef>
              <c:f>Sheet1!$D$1</c:f>
              <c:strCache>
                <c:ptCount val="1"/>
                <c:pt idx="0">
                  <c:v>Center-based</c:v>
                </c:pt>
              </c:strCache>
            </c:strRef>
          </c:tx>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multiLvlStrRef>
              <c:f>Sheet1!$A$2:$B$7</c:f>
              <c:multiLvlStrCache>
                <c:ptCount val="6"/>
                <c:lvl>
                  <c:pt idx="0">
                    <c:v>Unsubsidized</c:v>
                  </c:pt>
                  <c:pt idx="1">
                    <c:v>Subsidized</c:v>
                  </c:pt>
                  <c:pt idx="2">
                    <c:v>Unsubsidized</c:v>
                  </c:pt>
                  <c:pt idx="3">
                    <c:v>Subsidized</c:v>
                  </c:pt>
                  <c:pt idx="4">
                    <c:v>Unsubsidized</c:v>
                  </c:pt>
                  <c:pt idx="5">
                    <c:v>Subsidized</c:v>
                  </c:pt>
                </c:lvl>
                <c:lvl>
                  <c:pt idx="0">
                    <c:v>Infants</c:v>
                  </c:pt>
                  <c:pt idx="2">
                    <c:v>Toddlers</c:v>
                  </c:pt>
                  <c:pt idx="4">
                    <c:v>Preschoolers</c:v>
                  </c:pt>
                </c:lvl>
              </c:multiLvlStrCache>
            </c:multiLvlStrRef>
          </c:cat>
          <c:val>
            <c:numRef>
              <c:f>Sheet1!$D$2:$D$7</c:f>
              <c:numCache>
                <c:formatCode>General</c:formatCode>
                <c:ptCount val="6"/>
                <c:pt idx="0">
                  <c:v>4.0</c:v>
                </c:pt>
                <c:pt idx="1">
                  <c:v>56.0</c:v>
                </c:pt>
                <c:pt idx="2">
                  <c:v>6.0</c:v>
                </c:pt>
                <c:pt idx="3">
                  <c:v>58.0</c:v>
                </c:pt>
                <c:pt idx="4">
                  <c:v>28.0</c:v>
                </c:pt>
                <c:pt idx="5">
                  <c:v>74.0</c:v>
                </c:pt>
              </c:numCache>
            </c:numRef>
          </c:val>
          <c:extLst xmlns:c16r2="http://schemas.microsoft.com/office/drawing/2015/06/chart">
            <c:ext xmlns:c16="http://schemas.microsoft.com/office/drawing/2014/chart" uri="{C3380CC4-5D6E-409C-BE32-E72D297353CC}">
              <c16:uniqueId val="{00000001-0AA9-428A-BE42-2C6B4A67C3F6}"/>
            </c:ext>
          </c:extLst>
        </c:ser>
        <c:ser>
          <c:idx val="2"/>
          <c:order val="2"/>
          <c:tx>
            <c:strRef>
              <c:f>Sheet1!$E$1</c:f>
              <c:strCache>
                <c:ptCount val="1"/>
                <c:pt idx="0">
                  <c:v>Parental-only</c:v>
                </c:pt>
              </c:strCache>
            </c:strRef>
          </c:tx>
          <c:spPr>
            <a:solidFill>
              <a:schemeClr val="accent6">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multiLvlStrRef>
              <c:f>Sheet1!$A$2:$B$7</c:f>
              <c:multiLvlStrCache>
                <c:ptCount val="6"/>
                <c:lvl>
                  <c:pt idx="0">
                    <c:v>Unsubsidized</c:v>
                  </c:pt>
                  <c:pt idx="1">
                    <c:v>Subsidized</c:v>
                  </c:pt>
                  <c:pt idx="2">
                    <c:v>Unsubsidized</c:v>
                  </c:pt>
                  <c:pt idx="3">
                    <c:v>Subsidized</c:v>
                  </c:pt>
                  <c:pt idx="4">
                    <c:v>Unsubsidized</c:v>
                  </c:pt>
                  <c:pt idx="5">
                    <c:v>Subsidized</c:v>
                  </c:pt>
                </c:lvl>
                <c:lvl>
                  <c:pt idx="0">
                    <c:v>Infants</c:v>
                  </c:pt>
                  <c:pt idx="2">
                    <c:v>Toddlers</c:v>
                  </c:pt>
                  <c:pt idx="4">
                    <c:v>Preschoolers</c:v>
                  </c:pt>
                </c:lvl>
              </c:multiLvlStrCache>
            </c:multiLvlStrRef>
          </c:cat>
          <c:val>
            <c:numRef>
              <c:f>Sheet1!$E$2:$E$7</c:f>
              <c:numCache>
                <c:formatCode>General</c:formatCode>
                <c:ptCount val="6"/>
                <c:pt idx="0">
                  <c:v>67.0</c:v>
                </c:pt>
                <c:pt idx="1">
                  <c:v>0.0</c:v>
                </c:pt>
                <c:pt idx="2">
                  <c:v>71.0</c:v>
                </c:pt>
                <c:pt idx="3">
                  <c:v>0.0</c:v>
                </c:pt>
                <c:pt idx="4">
                  <c:v>48.0</c:v>
                </c:pt>
                <c:pt idx="5">
                  <c:v>0.0</c:v>
                </c:pt>
              </c:numCache>
            </c:numRef>
          </c:val>
          <c:extLst xmlns:c16r2="http://schemas.microsoft.com/office/drawing/2015/06/chart">
            <c:ext xmlns:c16="http://schemas.microsoft.com/office/drawing/2014/chart" uri="{C3380CC4-5D6E-409C-BE32-E72D297353CC}">
              <c16:uniqueId val="{00000002-0AA9-428A-BE42-2C6B4A67C3F6}"/>
            </c:ext>
          </c:extLst>
        </c:ser>
        <c:dLbls>
          <c:showLegendKey val="0"/>
          <c:showVal val="0"/>
          <c:showCatName val="0"/>
          <c:showSerName val="0"/>
          <c:showPercent val="0"/>
          <c:showBubbleSize val="0"/>
        </c:dLbls>
        <c:gapWidth val="150"/>
        <c:overlap val="100"/>
        <c:axId val="2068404944"/>
        <c:axId val="2068406720"/>
      </c:barChart>
      <c:catAx>
        <c:axId val="206840494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2068406720"/>
        <c:crosses val="autoZero"/>
        <c:auto val="1"/>
        <c:lblAlgn val="ctr"/>
        <c:lblOffset val="100"/>
        <c:noMultiLvlLbl val="0"/>
      </c:catAx>
      <c:valAx>
        <c:axId val="2068406720"/>
        <c:scaling>
          <c:orientation val="minMax"/>
          <c:max val="1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206840494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3BBB5E-5FF5-4C6C-BD8C-FB21A03FBAFF}" type="doc">
      <dgm:prSet loTypeId="urn:microsoft.com/office/officeart/2005/8/layout/equation1" loCatId="relationship" qsTypeId="urn:microsoft.com/office/officeart/2005/8/quickstyle/simple1" qsCatId="simple" csTypeId="urn:microsoft.com/office/officeart/2005/8/colors/colorful4" csCatId="colorful" phldr="1"/>
      <dgm:spPr/>
    </dgm:pt>
    <dgm:pt modelId="{2C4B7B0A-B1EA-45EC-9F7A-997C3E5AF6BA}">
      <dgm:prSet phldrT="[Text]" custT="1"/>
      <dgm:spPr/>
      <dgm:t>
        <a:bodyPr/>
        <a:lstStyle/>
        <a:p>
          <a:r>
            <a:rPr lang="en-US" sz="2600" dirty="0" smtClean="0"/>
            <a:t>Poverty</a:t>
          </a:r>
          <a:endParaRPr lang="en-US" sz="2600" dirty="0"/>
        </a:p>
      </dgm:t>
    </dgm:pt>
    <dgm:pt modelId="{DE0F29D5-5494-450B-8149-28FF9020C4F2}" type="parTrans" cxnId="{BD40F22D-C3ED-4068-A7DE-FB333AF2A74E}">
      <dgm:prSet/>
      <dgm:spPr/>
      <dgm:t>
        <a:bodyPr/>
        <a:lstStyle/>
        <a:p>
          <a:endParaRPr lang="en-US"/>
        </a:p>
      </dgm:t>
    </dgm:pt>
    <dgm:pt modelId="{D0E569A7-68F0-49F7-82ED-6B67760EA6E0}" type="sibTrans" cxnId="{BD40F22D-C3ED-4068-A7DE-FB333AF2A74E}">
      <dgm:prSet/>
      <dgm:spPr/>
      <dgm:t>
        <a:bodyPr/>
        <a:lstStyle/>
        <a:p>
          <a:endParaRPr lang="en-US"/>
        </a:p>
      </dgm:t>
    </dgm:pt>
    <dgm:pt modelId="{8352506E-254B-44F4-B953-7F74EB4E1503}">
      <dgm:prSet phldrT="[Text]" custT="1"/>
      <dgm:spPr/>
      <dgm:t>
        <a:bodyPr/>
        <a:lstStyle/>
        <a:p>
          <a:r>
            <a:rPr lang="en-US" sz="2600" dirty="0" smtClean="0"/>
            <a:t>Early Special Needs</a:t>
          </a:r>
          <a:endParaRPr lang="en-US" sz="2600" dirty="0"/>
        </a:p>
      </dgm:t>
    </dgm:pt>
    <dgm:pt modelId="{34C22AD4-7294-4629-9D88-D4E09C72A952}" type="parTrans" cxnId="{0EEF7457-916C-4035-ACE5-86BA9840FFC6}">
      <dgm:prSet/>
      <dgm:spPr/>
      <dgm:t>
        <a:bodyPr/>
        <a:lstStyle/>
        <a:p>
          <a:endParaRPr lang="en-US"/>
        </a:p>
      </dgm:t>
    </dgm:pt>
    <dgm:pt modelId="{00C06433-8C0D-4D09-8F80-00F9F3E93FFD}" type="sibTrans" cxnId="{0EEF7457-916C-4035-ACE5-86BA9840FFC6}">
      <dgm:prSet/>
      <dgm:spPr/>
      <dgm:t>
        <a:bodyPr/>
        <a:lstStyle/>
        <a:p>
          <a:endParaRPr lang="en-US"/>
        </a:p>
      </dgm:t>
    </dgm:pt>
    <dgm:pt modelId="{E9D296AE-D0AF-49D9-B256-2FF259432E6C}">
      <dgm:prSet phldrT="[Text]" custT="1"/>
      <dgm:spPr/>
      <dgm:t>
        <a:bodyPr/>
        <a:lstStyle/>
        <a:p>
          <a:r>
            <a:rPr lang="en-US" sz="2000" dirty="0" smtClean="0"/>
            <a:t>Elevated Cumulative Risk</a:t>
          </a:r>
          <a:endParaRPr lang="en-US" sz="2000" dirty="0"/>
        </a:p>
      </dgm:t>
    </dgm:pt>
    <dgm:pt modelId="{C2A04035-19AE-4370-887C-EF618599E730}" type="parTrans" cxnId="{2C7A9B57-A069-4C2D-A816-BFD887FB07D1}">
      <dgm:prSet/>
      <dgm:spPr/>
      <dgm:t>
        <a:bodyPr/>
        <a:lstStyle/>
        <a:p>
          <a:endParaRPr lang="en-US"/>
        </a:p>
      </dgm:t>
    </dgm:pt>
    <dgm:pt modelId="{AFD3808B-E71D-47ED-8FE3-47F4983E8191}" type="sibTrans" cxnId="{2C7A9B57-A069-4C2D-A816-BFD887FB07D1}">
      <dgm:prSet/>
      <dgm:spPr/>
      <dgm:t>
        <a:bodyPr/>
        <a:lstStyle/>
        <a:p>
          <a:endParaRPr lang="en-US"/>
        </a:p>
      </dgm:t>
    </dgm:pt>
    <dgm:pt modelId="{75CFBF29-D729-4DCC-87B2-F506245B8120}" type="pres">
      <dgm:prSet presAssocID="{BC3BBB5E-5FF5-4C6C-BD8C-FB21A03FBAFF}" presName="linearFlow" presStyleCnt="0">
        <dgm:presLayoutVars>
          <dgm:dir/>
          <dgm:resizeHandles val="exact"/>
        </dgm:presLayoutVars>
      </dgm:prSet>
      <dgm:spPr/>
    </dgm:pt>
    <dgm:pt modelId="{6DC72A85-0B52-4269-9BDF-471B718C2C5B}" type="pres">
      <dgm:prSet presAssocID="{2C4B7B0A-B1EA-45EC-9F7A-997C3E5AF6BA}" presName="node" presStyleLbl="node1" presStyleIdx="0" presStyleCnt="3">
        <dgm:presLayoutVars>
          <dgm:bulletEnabled val="1"/>
        </dgm:presLayoutVars>
      </dgm:prSet>
      <dgm:spPr/>
      <dgm:t>
        <a:bodyPr/>
        <a:lstStyle/>
        <a:p>
          <a:endParaRPr lang="en-US"/>
        </a:p>
      </dgm:t>
    </dgm:pt>
    <dgm:pt modelId="{B0974CD7-3F6D-488D-80C3-C86091046D3A}" type="pres">
      <dgm:prSet presAssocID="{D0E569A7-68F0-49F7-82ED-6B67760EA6E0}" presName="spacerL" presStyleCnt="0"/>
      <dgm:spPr/>
    </dgm:pt>
    <dgm:pt modelId="{83F7CC17-BDFC-4D44-9C0F-1A4D791E3AE0}" type="pres">
      <dgm:prSet presAssocID="{D0E569A7-68F0-49F7-82ED-6B67760EA6E0}" presName="sibTrans" presStyleLbl="sibTrans2D1" presStyleIdx="0" presStyleCnt="2"/>
      <dgm:spPr/>
      <dgm:t>
        <a:bodyPr/>
        <a:lstStyle/>
        <a:p>
          <a:endParaRPr lang="en-US"/>
        </a:p>
      </dgm:t>
    </dgm:pt>
    <dgm:pt modelId="{E1A4B6D1-8D87-4970-B076-9EE4C903A335}" type="pres">
      <dgm:prSet presAssocID="{D0E569A7-68F0-49F7-82ED-6B67760EA6E0}" presName="spacerR" presStyleCnt="0"/>
      <dgm:spPr/>
    </dgm:pt>
    <dgm:pt modelId="{8F59D73F-1614-4E37-AA2D-44FD55441622}" type="pres">
      <dgm:prSet presAssocID="{8352506E-254B-44F4-B953-7F74EB4E1503}" presName="node" presStyleLbl="node1" presStyleIdx="1" presStyleCnt="3">
        <dgm:presLayoutVars>
          <dgm:bulletEnabled val="1"/>
        </dgm:presLayoutVars>
      </dgm:prSet>
      <dgm:spPr/>
      <dgm:t>
        <a:bodyPr/>
        <a:lstStyle/>
        <a:p>
          <a:endParaRPr lang="en-US"/>
        </a:p>
      </dgm:t>
    </dgm:pt>
    <dgm:pt modelId="{B880078C-4BCD-4E25-BCA3-213BF585319B}" type="pres">
      <dgm:prSet presAssocID="{00C06433-8C0D-4D09-8F80-00F9F3E93FFD}" presName="spacerL" presStyleCnt="0"/>
      <dgm:spPr/>
    </dgm:pt>
    <dgm:pt modelId="{B9BF0ABE-6A5F-411E-A8D6-49D50E70776B}" type="pres">
      <dgm:prSet presAssocID="{00C06433-8C0D-4D09-8F80-00F9F3E93FFD}" presName="sibTrans" presStyleLbl="sibTrans2D1" presStyleIdx="1" presStyleCnt="2"/>
      <dgm:spPr/>
      <dgm:t>
        <a:bodyPr/>
        <a:lstStyle/>
        <a:p>
          <a:endParaRPr lang="en-US"/>
        </a:p>
      </dgm:t>
    </dgm:pt>
    <dgm:pt modelId="{861035EE-04C3-49BD-BFCE-8E98EA252BD8}" type="pres">
      <dgm:prSet presAssocID="{00C06433-8C0D-4D09-8F80-00F9F3E93FFD}" presName="spacerR" presStyleCnt="0"/>
      <dgm:spPr/>
    </dgm:pt>
    <dgm:pt modelId="{E9553CFE-BBE1-405E-B33E-F9C6F42AAA6B}" type="pres">
      <dgm:prSet presAssocID="{E9D296AE-D0AF-49D9-B256-2FF259432E6C}" presName="node" presStyleLbl="node1" presStyleIdx="2" presStyleCnt="3">
        <dgm:presLayoutVars>
          <dgm:bulletEnabled val="1"/>
        </dgm:presLayoutVars>
      </dgm:prSet>
      <dgm:spPr/>
      <dgm:t>
        <a:bodyPr/>
        <a:lstStyle/>
        <a:p>
          <a:endParaRPr lang="en-US"/>
        </a:p>
      </dgm:t>
    </dgm:pt>
  </dgm:ptLst>
  <dgm:cxnLst>
    <dgm:cxn modelId="{B253AC1B-8080-434A-84F2-1BA76732039B}" type="presOf" srcId="{8352506E-254B-44F4-B953-7F74EB4E1503}" destId="{8F59D73F-1614-4E37-AA2D-44FD55441622}" srcOrd="0" destOrd="0" presId="urn:microsoft.com/office/officeart/2005/8/layout/equation1"/>
    <dgm:cxn modelId="{F7E597A9-2B8D-4CB8-BCFA-776C8C6FCE36}" type="presOf" srcId="{D0E569A7-68F0-49F7-82ED-6B67760EA6E0}" destId="{83F7CC17-BDFC-4D44-9C0F-1A4D791E3AE0}" srcOrd="0" destOrd="0" presId="urn:microsoft.com/office/officeart/2005/8/layout/equation1"/>
    <dgm:cxn modelId="{0EEF7457-916C-4035-ACE5-86BA9840FFC6}" srcId="{BC3BBB5E-5FF5-4C6C-BD8C-FB21A03FBAFF}" destId="{8352506E-254B-44F4-B953-7F74EB4E1503}" srcOrd="1" destOrd="0" parTransId="{34C22AD4-7294-4629-9D88-D4E09C72A952}" sibTransId="{00C06433-8C0D-4D09-8F80-00F9F3E93FFD}"/>
    <dgm:cxn modelId="{793CB398-1AD3-416D-B403-C8C272AB4C80}" type="presOf" srcId="{BC3BBB5E-5FF5-4C6C-BD8C-FB21A03FBAFF}" destId="{75CFBF29-D729-4DCC-87B2-F506245B8120}" srcOrd="0" destOrd="0" presId="urn:microsoft.com/office/officeart/2005/8/layout/equation1"/>
    <dgm:cxn modelId="{BD40F22D-C3ED-4068-A7DE-FB333AF2A74E}" srcId="{BC3BBB5E-5FF5-4C6C-BD8C-FB21A03FBAFF}" destId="{2C4B7B0A-B1EA-45EC-9F7A-997C3E5AF6BA}" srcOrd="0" destOrd="0" parTransId="{DE0F29D5-5494-450B-8149-28FF9020C4F2}" sibTransId="{D0E569A7-68F0-49F7-82ED-6B67760EA6E0}"/>
    <dgm:cxn modelId="{4F5640BA-E97E-472D-9EF5-24383889E9A6}" type="presOf" srcId="{E9D296AE-D0AF-49D9-B256-2FF259432E6C}" destId="{E9553CFE-BBE1-405E-B33E-F9C6F42AAA6B}" srcOrd="0" destOrd="0" presId="urn:microsoft.com/office/officeart/2005/8/layout/equation1"/>
    <dgm:cxn modelId="{C30D9D5D-7A30-4313-988E-645D0CD1E87B}" type="presOf" srcId="{00C06433-8C0D-4D09-8F80-00F9F3E93FFD}" destId="{B9BF0ABE-6A5F-411E-A8D6-49D50E70776B}" srcOrd="0" destOrd="0" presId="urn:microsoft.com/office/officeart/2005/8/layout/equation1"/>
    <dgm:cxn modelId="{8648AE31-B416-4BD9-89DF-72275F87C9FB}" type="presOf" srcId="{2C4B7B0A-B1EA-45EC-9F7A-997C3E5AF6BA}" destId="{6DC72A85-0B52-4269-9BDF-471B718C2C5B}" srcOrd="0" destOrd="0" presId="urn:microsoft.com/office/officeart/2005/8/layout/equation1"/>
    <dgm:cxn modelId="{2C7A9B57-A069-4C2D-A816-BFD887FB07D1}" srcId="{BC3BBB5E-5FF5-4C6C-BD8C-FB21A03FBAFF}" destId="{E9D296AE-D0AF-49D9-B256-2FF259432E6C}" srcOrd="2" destOrd="0" parTransId="{C2A04035-19AE-4370-887C-EF618599E730}" sibTransId="{AFD3808B-E71D-47ED-8FE3-47F4983E8191}"/>
    <dgm:cxn modelId="{D84E1397-1C16-4846-B444-D9A324F1C510}" type="presParOf" srcId="{75CFBF29-D729-4DCC-87B2-F506245B8120}" destId="{6DC72A85-0B52-4269-9BDF-471B718C2C5B}" srcOrd="0" destOrd="0" presId="urn:microsoft.com/office/officeart/2005/8/layout/equation1"/>
    <dgm:cxn modelId="{98857D81-3BF1-4934-AE9A-905038AB3DB9}" type="presParOf" srcId="{75CFBF29-D729-4DCC-87B2-F506245B8120}" destId="{B0974CD7-3F6D-488D-80C3-C86091046D3A}" srcOrd="1" destOrd="0" presId="urn:microsoft.com/office/officeart/2005/8/layout/equation1"/>
    <dgm:cxn modelId="{4A5ED440-85F5-47CC-B61E-891748D4A896}" type="presParOf" srcId="{75CFBF29-D729-4DCC-87B2-F506245B8120}" destId="{83F7CC17-BDFC-4D44-9C0F-1A4D791E3AE0}" srcOrd="2" destOrd="0" presId="urn:microsoft.com/office/officeart/2005/8/layout/equation1"/>
    <dgm:cxn modelId="{243A98D6-4D80-4F9D-A026-0D5D679779F6}" type="presParOf" srcId="{75CFBF29-D729-4DCC-87B2-F506245B8120}" destId="{E1A4B6D1-8D87-4970-B076-9EE4C903A335}" srcOrd="3" destOrd="0" presId="urn:microsoft.com/office/officeart/2005/8/layout/equation1"/>
    <dgm:cxn modelId="{E883FE17-E845-4AE2-9B43-856C0F19402A}" type="presParOf" srcId="{75CFBF29-D729-4DCC-87B2-F506245B8120}" destId="{8F59D73F-1614-4E37-AA2D-44FD55441622}" srcOrd="4" destOrd="0" presId="urn:microsoft.com/office/officeart/2005/8/layout/equation1"/>
    <dgm:cxn modelId="{37F06B2C-3CD8-4851-8A3B-AB86106742BC}" type="presParOf" srcId="{75CFBF29-D729-4DCC-87B2-F506245B8120}" destId="{B880078C-4BCD-4E25-BCA3-213BF585319B}" srcOrd="5" destOrd="0" presId="urn:microsoft.com/office/officeart/2005/8/layout/equation1"/>
    <dgm:cxn modelId="{09E3CCF9-6D28-4CF7-95DA-8F969FDAA79F}" type="presParOf" srcId="{75CFBF29-D729-4DCC-87B2-F506245B8120}" destId="{B9BF0ABE-6A5F-411E-A8D6-49D50E70776B}" srcOrd="6" destOrd="0" presId="urn:microsoft.com/office/officeart/2005/8/layout/equation1"/>
    <dgm:cxn modelId="{9E89C61F-B411-4F51-A744-2C6C1C6102BA}" type="presParOf" srcId="{75CFBF29-D729-4DCC-87B2-F506245B8120}" destId="{861035EE-04C3-49BD-BFCE-8E98EA252BD8}" srcOrd="7" destOrd="0" presId="urn:microsoft.com/office/officeart/2005/8/layout/equation1"/>
    <dgm:cxn modelId="{E1A8626B-C5C7-46C2-9093-47C32CFB7D76}" type="presParOf" srcId="{75CFBF29-D729-4DCC-87B2-F506245B8120}" destId="{E9553CFE-BBE1-405E-B33E-F9C6F42AAA6B}"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C6E56A-3D5A-4593-8E13-C80E14FBBB83}" type="doc">
      <dgm:prSet loTypeId="urn:microsoft.com/office/officeart/2005/8/layout/StepDownProcess" loCatId="process" qsTypeId="urn:microsoft.com/office/officeart/2005/8/quickstyle/simple1" qsCatId="simple" csTypeId="urn:microsoft.com/office/officeart/2005/8/colors/accent1_1" csCatId="accent1" phldr="1"/>
      <dgm:spPr/>
      <dgm:t>
        <a:bodyPr/>
        <a:lstStyle/>
        <a:p>
          <a:endParaRPr lang="en-US"/>
        </a:p>
      </dgm:t>
    </dgm:pt>
    <dgm:pt modelId="{470493D7-829B-4611-9816-7D90D557C63D}">
      <dgm:prSet phldrT="[Text]"/>
      <dgm:spPr/>
      <dgm:t>
        <a:bodyPr/>
        <a:lstStyle/>
        <a:p>
          <a:r>
            <a:rPr lang="en-US" b="1" dirty="0" smtClean="0"/>
            <a:t>Cost of disability-related treatment and care over lifetime: </a:t>
          </a:r>
          <a:endParaRPr lang="en-US" dirty="0"/>
        </a:p>
      </dgm:t>
    </dgm:pt>
    <dgm:pt modelId="{5C0D9237-236E-4B09-8668-9EB774ECF5E9}" type="parTrans" cxnId="{B24E0046-1C04-4A82-B479-6E49E2EF3711}">
      <dgm:prSet/>
      <dgm:spPr/>
      <dgm:t>
        <a:bodyPr/>
        <a:lstStyle/>
        <a:p>
          <a:endParaRPr lang="en-US"/>
        </a:p>
      </dgm:t>
    </dgm:pt>
    <dgm:pt modelId="{CF29B3EF-B265-4F1E-8C3E-A65DBEC006DD}" type="sibTrans" cxnId="{B24E0046-1C04-4A82-B479-6E49E2EF3711}">
      <dgm:prSet/>
      <dgm:spPr/>
      <dgm:t>
        <a:bodyPr/>
        <a:lstStyle/>
        <a:p>
          <a:endParaRPr lang="en-US"/>
        </a:p>
      </dgm:t>
    </dgm:pt>
    <dgm:pt modelId="{3F2CC7A2-7930-4D4B-9A1F-425BB3F4591B}">
      <dgm:prSet custT="1">
        <dgm:style>
          <a:lnRef idx="0">
            <a:schemeClr val="accent1"/>
          </a:lnRef>
          <a:fillRef idx="3">
            <a:schemeClr val="accent1"/>
          </a:fillRef>
          <a:effectRef idx="3">
            <a:schemeClr val="accent1"/>
          </a:effectRef>
          <a:fontRef idx="minor">
            <a:schemeClr val="lt1"/>
          </a:fontRef>
        </dgm:style>
      </dgm:prSet>
      <dgm:spPr/>
      <dgm:t>
        <a:bodyPr/>
        <a:lstStyle/>
        <a:p>
          <a:r>
            <a:rPr lang="en-US" sz="3600" b="1" dirty="0" smtClean="0">
              <a:solidFill>
                <a:schemeClr val="bg1"/>
              </a:solidFill>
            </a:rPr>
            <a:t>$1.5-2.5 million</a:t>
          </a:r>
          <a:endParaRPr lang="en-US" sz="3600" b="1" dirty="0">
            <a:solidFill>
              <a:schemeClr val="bg1"/>
            </a:solidFill>
          </a:endParaRPr>
        </a:p>
      </dgm:t>
    </dgm:pt>
    <dgm:pt modelId="{166B961D-B970-40E8-ADCC-DEBDCCDD9277}" type="parTrans" cxnId="{42DC45C5-EE3C-44A2-99E5-FCC584094589}">
      <dgm:prSet/>
      <dgm:spPr/>
      <dgm:t>
        <a:bodyPr/>
        <a:lstStyle/>
        <a:p>
          <a:endParaRPr lang="en-US"/>
        </a:p>
      </dgm:t>
    </dgm:pt>
    <dgm:pt modelId="{2139C40F-A8D9-413D-BDF4-3ADA5119E369}" type="sibTrans" cxnId="{42DC45C5-EE3C-44A2-99E5-FCC584094589}">
      <dgm:prSet/>
      <dgm:spPr/>
      <dgm:t>
        <a:bodyPr/>
        <a:lstStyle/>
        <a:p>
          <a:endParaRPr lang="en-US"/>
        </a:p>
      </dgm:t>
    </dgm:pt>
    <dgm:pt modelId="{ADA0DB2D-BBED-4496-AA60-C14898589F7E}" type="pres">
      <dgm:prSet presAssocID="{37C6E56A-3D5A-4593-8E13-C80E14FBBB83}" presName="rootnode" presStyleCnt="0">
        <dgm:presLayoutVars>
          <dgm:chMax/>
          <dgm:chPref/>
          <dgm:dir/>
          <dgm:animLvl val="lvl"/>
        </dgm:presLayoutVars>
      </dgm:prSet>
      <dgm:spPr/>
      <dgm:t>
        <a:bodyPr/>
        <a:lstStyle/>
        <a:p>
          <a:endParaRPr lang="en-US"/>
        </a:p>
      </dgm:t>
    </dgm:pt>
    <dgm:pt modelId="{C6BCDA49-F6DC-4FC3-A259-D7202A53D5A5}" type="pres">
      <dgm:prSet presAssocID="{470493D7-829B-4611-9816-7D90D557C63D}" presName="composite" presStyleCnt="0"/>
      <dgm:spPr/>
    </dgm:pt>
    <dgm:pt modelId="{717B7454-7C8C-4077-9444-0328EFA147B8}" type="pres">
      <dgm:prSet presAssocID="{470493D7-829B-4611-9816-7D90D557C63D}" presName="bentUpArrow1" presStyleLbl="alignImgPlace1" presStyleIdx="0" presStyleCnt="1" custScaleY="66482" custLinFactNeighborX="-12173" custLinFactNeighborY="-40734"/>
      <dgm:spPr/>
    </dgm:pt>
    <dgm:pt modelId="{82704CCD-DA68-4379-A6FB-BEA96FFD67CA}" type="pres">
      <dgm:prSet presAssocID="{470493D7-829B-4611-9816-7D90D557C63D}" presName="ParentText" presStyleLbl="node1" presStyleIdx="0" presStyleCnt="2" custScaleX="158114" custScaleY="66504">
        <dgm:presLayoutVars>
          <dgm:chMax val="1"/>
          <dgm:chPref val="1"/>
          <dgm:bulletEnabled val="1"/>
        </dgm:presLayoutVars>
      </dgm:prSet>
      <dgm:spPr/>
      <dgm:t>
        <a:bodyPr/>
        <a:lstStyle/>
        <a:p>
          <a:endParaRPr lang="en-US"/>
        </a:p>
      </dgm:t>
    </dgm:pt>
    <dgm:pt modelId="{E054FC48-F188-4EE5-93BA-4A0F8070D9E9}" type="pres">
      <dgm:prSet presAssocID="{470493D7-829B-4611-9816-7D90D557C63D}" presName="ChildText" presStyleLbl="revTx" presStyleIdx="0" presStyleCnt="1">
        <dgm:presLayoutVars>
          <dgm:chMax val="0"/>
          <dgm:chPref val="0"/>
          <dgm:bulletEnabled val="1"/>
        </dgm:presLayoutVars>
      </dgm:prSet>
      <dgm:spPr/>
    </dgm:pt>
    <dgm:pt modelId="{B306961A-A863-479D-BD89-3A3CB4A18B34}" type="pres">
      <dgm:prSet presAssocID="{CF29B3EF-B265-4F1E-8C3E-A65DBEC006DD}" presName="sibTrans" presStyleCnt="0"/>
      <dgm:spPr/>
    </dgm:pt>
    <dgm:pt modelId="{94015ACC-889D-47DC-8004-2C36B6B8D92E}" type="pres">
      <dgm:prSet presAssocID="{3F2CC7A2-7930-4D4B-9A1F-425BB3F4591B}" presName="composite" presStyleCnt="0"/>
      <dgm:spPr/>
    </dgm:pt>
    <dgm:pt modelId="{73ADFCBC-B079-48F9-9DF0-6607CC32ECEA}" type="pres">
      <dgm:prSet presAssocID="{3F2CC7A2-7930-4D4B-9A1F-425BB3F4591B}" presName="ParentText" presStyleLbl="node1" presStyleIdx="1" presStyleCnt="2" custScaleX="76984" custScaleY="41682" custLinFactNeighborX="4068" custLinFactNeighborY="-4558">
        <dgm:presLayoutVars>
          <dgm:chMax val="1"/>
          <dgm:chPref val="1"/>
          <dgm:bulletEnabled val="1"/>
        </dgm:presLayoutVars>
      </dgm:prSet>
      <dgm:spPr/>
      <dgm:t>
        <a:bodyPr/>
        <a:lstStyle/>
        <a:p>
          <a:endParaRPr lang="en-US"/>
        </a:p>
      </dgm:t>
    </dgm:pt>
  </dgm:ptLst>
  <dgm:cxnLst>
    <dgm:cxn modelId="{5982E05E-CCFA-4CC8-AFC1-48BE99FB8496}" type="presOf" srcId="{3F2CC7A2-7930-4D4B-9A1F-425BB3F4591B}" destId="{73ADFCBC-B079-48F9-9DF0-6607CC32ECEA}" srcOrd="0" destOrd="0" presId="urn:microsoft.com/office/officeart/2005/8/layout/StepDownProcess"/>
    <dgm:cxn modelId="{42DC45C5-EE3C-44A2-99E5-FCC584094589}" srcId="{37C6E56A-3D5A-4593-8E13-C80E14FBBB83}" destId="{3F2CC7A2-7930-4D4B-9A1F-425BB3F4591B}" srcOrd="1" destOrd="0" parTransId="{166B961D-B970-40E8-ADCC-DEBDCCDD9277}" sibTransId="{2139C40F-A8D9-413D-BDF4-3ADA5119E369}"/>
    <dgm:cxn modelId="{17616B7B-9344-4FEC-BC98-F89F928CF0BC}" type="presOf" srcId="{37C6E56A-3D5A-4593-8E13-C80E14FBBB83}" destId="{ADA0DB2D-BBED-4496-AA60-C14898589F7E}" srcOrd="0" destOrd="0" presId="urn:microsoft.com/office/officeart/2005/8/layout/StepDownProcess"/>
    <dgm:cxn modelId="{B24E0046-1C04-4A82-B479-6E49E2EF3711}" srcId="{37C6E56A-3D5A-4593-8E13-C80E14FBBB83}" destId="{470493D7-829B-4611-9816-7D90D557C63D}" srcOrd="0" destOrd="0" parTransId="{5C0D9237-236E-4B09-8668-9EB774ECF5E9}" sibTransId="{CF29B3EF-B265-4F1E-8C3E-A65DBEC006DD}"/>
    <dgm:cxn modelId="{E76E3946-7124-4083-8E9F-E0AE6B5B5169}" type="presOf" srcId="{470493D7-829B-4611-9816-7D90D557C63D}" destId="{82704CCD-DA68-4379-A6FB-BEA96FFD67CA}" srcOrd="0" destOrd="0" presId="urn:microsoft.com/office/officeart/2005/8/layout/StepDownProcess"/>
    <dgm:cxn modelId="{EA6FDA69-49B5-4AF0-B444-5B00FF712A52}" type="presParOf" srcId="{ADA0DB2D-BBED-4496-AA60-C14898589F7E}" destId="{C6BCDA49-F6DC-4FC3-A259-D7202A53D5A5}" srcOrd="0" destOrd="0" presId="urn:microsoft.com/office/officeart/2005/8/layout/StepDownProcess"/>
    <dgm:cxn modelId="{D35E1275-6700-4C8E-9573-F94BE2D33BEC}" type="presParOf" srcId="{C6BCDA49-F6DC-4FC3-A259-D7202A53D5A5}" destId="{717B7454-7C8C-4077-9444-0328EFA147B8}" srcOrd="0" destOrd="0" presId="urn:microsoft.com/office/officeart/2005/8/layout/StepDownProcess"/>
    <dgm:cxn modelId="{DBA1E453-C48B-4F0F-9B89-04DC4D7541C4}" type="presParOf" srcId="{C6BCDA49-F6DC-4FC3-A259-D7202A53D5A5}" destId="{82704CCD-DA68-4379-A6FB-BEA96FFD67CA}" srcOrd="1" destOrd="0" presId="urn:microsoft.com/office/officeart/2005/8/layout/StepDownProcess"/>
    <dgm:cxn modelId="{BD27AA1A-74A0-46E3-B2A5-E1C7B96A7A72}" type="presParOf" srcId="{C6BCDA49-F6DC-4FC3-A259-D7202A53D5A5}" destId="{E054FC48-F188-4EE5-93BA-4A0F8070D9E9}" srcOrd="2" destOrd="0" presId="urn:microsoft.com/office/officeart/2005/8/layout/StepDownProcess"/>
    <dgm:cxn modelId="{73170DA9-2963-4F40-9548-80E36BFAC779}" type="presParOf" srcId="{ADA0DB2D-BBED-4496-AA60-C14898589F7E}" destId="{B306961A-A863-479D-BD89-3A3CB4A18B34}" srcOrd="1" destOrd="0" presId="urn:microsoft.com/office/officeart/2005/8/layout/StepDownProcess"/>
    <dgm:cxn modelId="{368957FA-DB59-4960-A736-29D6F9745827}" type="presParOf" srcId="{ADA0DB2D-BBED-4496-AA60-C14898589F7E}" destId="{94015ACC-889D-47DC-8004-2C36B6B8D92E}" srcOrd="2" destOrd="0" presId="urn:microsoft.com/office/officeart/2005/8/layout/StepDownProcess"/>
    <dgm:cxn modelId="{EA2C36A9-A849-4A1A-99D7-DB67469A0A14}" type="presParOf" srcId="{94015ACC-889D-47DC-8004-2C36B6B8D92E}" destId="{73ADFCBC-B079-48F9-9DF0-6607CC32ECEA}"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657346-DE58-47C2-9F21-82DE8394623E}" type="doc">
      <dgm:prSet loTypeId="urn:microsoft.com/office/officeart/2005/8/layout/vProcess5" loCatId="process" qsTypeId="urn:microsoft.com/office/officeart/2005/8/quickstyle/simple1" qsCatId="simple" csTypeId="urn:microsoft.com/office/officeart/2005/8/colors/colorful4" csCatId="colorful" phldr="1"/>
      <dgm:spPr/>
      <dgm:t>
        <a:bodyPr/>
        <a:lstStyle/>
        <a:p>
          <a:endParaRPr lang="en-US"/>
        </a:p>
      </dgm:t>
    </dgm:pt>
    <dgm:pt modelId="{16630014-43CC-40B7-A9D0-57A25438EFD7}">
      <dgm:prSet phldrT="[Text]"/>
      <dgm:spPr/>
      <dgm:t>
        <a:bodyPr/>
        <a:lstStyle/>
        <a:p>
          <a:r>
            <a:rPr lang="en-US" dirty="0" smtClean="0"/>
            <a:t>Subsidy receipt</a:t>
          </a:r>
          <a:endParaRPr lang="en-US" dirty="0"/>
        </a:p>
      </dgm:t>
    </dgm:pt>
    <dgm:pt modelId="{63A01060-88B0-4118-921F-8BCB86DB14EA}" type="parTrans" cxnId="{068338F4-1A99-4C9A-A571-9BD7C0988913}">
      <dgm:prSet/>
      <dgm:spPr/>
      <dgm:t>
        <a:bodyPr/>
        <a:lstStyle/>
        <a:p>
          <a:endParaRPr lang="en-US"/>
        </a:p>
      </dgm:t>
    </dgm:pt>
    <dgm:pt modelId="{29E5E9F6-A7CB-4003-97B0-A67E6983AF56}" type="sibTrans" cxnId="{068338F4-1A99-4C9A-A571-9BD7C0988913}">
      <dgm:prSet/>
      <dgm:spPr/>
      <dgm:t>
        <a:bodyPr/>
        <a:lstStyle/>
        <a:p>
          <a:endParaRPr lang="en-US"/>
        </a:p>
      </dgm:t>
    </dgm:pt>
    <dgm:pt modelId="{DEDC5DB6-D8F5-4F3F-9ECF-0816DC162288}">
      <dgm:prSet phldrT="[Text]"/>
      <dgm:spPr/>
      <dgm:t>
        <a:bodyPr/>
        <a:lstStyle/>
        <a:p>
          <a:r>
            <a:rPr lang="en-US" dirty="0" smtClean="0"/>
            <a:t>ECE access</a:t>
          </a:r>
          <a:endParaRPr lang="en-US" dirty="0"/>
        </a:p>
      </dgm:t>
    </dgm:pt>
    <dgm:pt modelId="{79855F1D-09AD-46AD-9827-A7DCDBAC0D0D}" type="parTrans" cxnId="{4FB40A1D-0F09-4A00-AF4E-CEE934E53CD7}">
      <dgm:prSet/>
      <dgm:spPr/>
      <dgm:t>
        <a:bodyPr/>
        <a:lstStyle/>
        <a:p>
          <a:endParaRPr lang="en-US"/>
        </a:p>
      </dgm:t>
    </dgm:pt>
    <dgm:pt modelId="{92828150-9114-4E0E-B693-0CD57AB5A91D}" type="sibTrans" cxnId="{4FB40A1D-0F09-4A00-AF4E-CEE934E53CD7}">
      <dgm:prSet/>
      <dgm:spPr/>
      <dgm:t>
        <a:bodyPr/>
        <a:lstStyle/>
        <a:p>
          <a:endParaRPr lang="en-US"/>
        </a:p>
      </dgm:t>
    </dgm:pt>
    <dgm:pt modelId="{AF66DCD3-D2F4-4A95-A928-083723B8F1A1}">
      <dgm:prSet phldrT="[Text]"/>
      <dgm:spPr/>
      <dgm:t>
        <a:bodyPr/>
        <a:lstStyle/>
        <a:p>
          <a:r>
            <a:rPr lang="en-US" b="1" dirty="0" smtClean="0">
              <a:solidFill>
                <a:schemeClr val="bg2"/>
              </a:solidFill>
            </a:rPr>
            <a:t>High quality care</a:t>
          </a:r>
        </a:p>
      </dgm:t>
    </dgm:pt>
    <dgm:pt modelId="{03745F79-F7BE-4FA6-A0E2-943617EA8BB2}" type="parTrans" cxnId="{202D2B09-90D8-4159-A853-EE4277F71240}">
      <dgm:prSet/>
      <dgm:spPr/>
      <dgm:t>
        <a:bodyPr/>
        <a:lstStyle/>
        <a:p>
          <a:endParaRPr lang="en-US"/>
        </a:p>
      </dgm:t>
    </dgm:pt>
    <dgm:pt modelId="{E49826DE-25FA-47ED-A1D2-2E107DA290EF}" type="sibTrans" cxnId="{202D2B09-90D8-4159-A853-EE4277F71240}">
      <dgm:prSet/>
      <dgm:spPr/>
      <dgm:t>
        <a:bodyPr/>
        <a:lstStyle/>
        <a:p>
          <a:endParaRPr lang="en-US"/>
        </a:p>
      </dgm:t>
    </dgm:pt>
    <dgm:pt modelId="{9F2E6D47-332C-425A-B0C1-EA80A773E95F}">
      <dgm:prSet phldrT="[Text]"/>
      <dgm:spPr/>
      <dgm:t>
        <a:bodyPr/>
        <a:lstStyle/>
        <a:p>
          <a:r>
            <a:rPr lang="en-US" dirty="0" smtClean="0"/>
            <a:t>Improved family and child outcomes</a:t>
          </a:r>
        </a:p>
      </dgm:t>
    </dgm:pt>
    <dgm:pt modelId="{55A83AB4-E6D6-4ED9-AC23-70625A167522}" type="parTrans" cxnId="{99478A0E-EFEE-4B9B-A3BC-23E9319F598D}">
      <dgm:prSet/>
      <dgm:spPr/>
      <dgm:t>
        <a:bodyPr/>
        <a:lstStyle/>
        <a:p>
          <a:endParaRPr lang="en-US"/>
        </a:p>
      </dgm:t>
    </dgm:pt>
    <dgm:pt modelId="{EEBB123E-9A1B-44E4-8FE8-8A80E4D25063}" type="sibTrans" cxnId="{99478A0E-EFEE-4B9B-A3BC-23E9319F598D}">
      <dgm:prSet/>
      <dgm:spPr/>
      <dgm:t>
        <a:bodyPr/>
        <a:lstStyle/>
        <a:p>
          <a:endParaRPr lang="en-US"/>
        </a:p>
      </dgm:t>
    </dgm:pt>
    <dgm:pt modelId="{19ACAC72-0FC1-4B33-A6E8-761BB0338A55}">
      <dgm:prSet phldrT="[Text]"/>
      <dgm:spPr/>
      <dgm:t>
        <a:bodyPr/>
        <a:lstStyle/>
        <a:p>
          <a:r>
            <a:rPr lang="en-US" dirty="0" smtClean="0"/>
            <a:t>Reduced social and fiscal costs of poverty </a:t>
          </a:r>
        </a:p>
      </dgm:t>
    </dgm:pt>
    <dgm:pt modelId="{E8B3F885-3B76-4E9F-843B-40C1D4F5D805}" type="parTrans" cxnId="{495EBAE4-0A58-466A-8308-F4FAE7312E44}">
      <dgm:prSet/>
      <dgm:spPr/>
      <dgm:t>
        <a:bodyPr/>
        <a:lstStyle/>
        <a:p>
          <a:endParaRPr lang="en-US"/>
        </a:p>
      </dgm:t>
    </dgm:pt>
    <dgm:pt modelId="{B9D9EC43-8EA1-4C18-9675-8EE29E9897A6}" type="sibTrans" cxnId="{495EBAE4-0A58-466A-8308-F4FAE7312E44}">
      <dgm:prSet/>
      <dgm:spPr/>
      <dgm:t>
        <a:bodyPr/>
        <a:lstStyle/>
        <a:p>
          <a:endParaRPr lang="en-US"/>
        </a:p>
      </dgm:t>
    </dgm:pt>
    <dgm:pt modelId="{7A3871FF-7B5B-4DEA-9540-E37D5E654BD4}" type="pres">
      <dgm:prSet presAssocID="{98657346-DE58-47C2-9F21-82DE8394623E}" presName="outerComposite" presStyleCnt="0">
        <dgm:presLayoutVars>
          <dgm:chMax val="5"/>
          <dgm:dir/>
          <dgm:resizeHandles val="exact"/>
        </dgm:presLayoutVars>
      </dgm:prSet>
      <dgm:spPr/>
      <dgm:t>
        <a:bodyPr/>
        <a:lstStyle/>
        <a:p>
          <a:endParaRPr lang="en-US"/>
        </a:p>
      </dgm:t>
    </dgm:pt>
    <dgm:pt modelId="{9E12937E-5D87-438C-81C2-35292C44A7CD}" type="pres">
      <dgm:prSet presAssocID="{98657346-DE58-47C2-9F21-82DE8394623E}" presName="dummyMaxCanvas" presStyleCnt="0">
        <dgm:presLayoutVars/>
      </dgm:prSet>
      <dgm:spPr/>
    </dgm:pt>
    <dgm:pt modelId="{7A9FD00C-C3FF-44F9-9F0B-C1C35450FAEB}" type="pres">
      <dgm:prSet presAssocID="{98657346-DE58-47C2-9F21-82DE8394623E}" presName="FiveNodes_1" presStyleLbl="node1" presStyleIdx="0" presStyleCnt="5">
        <dgm:presLayoutVars>
          <dgm:bulletEnabled val="1"/>
        </dgm:presLayoutVars>
      </dgm:prSet>
      <dgm:spPr/>
      <dgm:t>
        <a:bodyPr/>
        <a:lstStyle/>
        <a:p>
          <a:endParaRPr lang="en-US"/>
        </a:p>
      </dgm:t>
    </dgm:pt>
    <dgm:pt modelId="{C0A9AA1E-300B-4A14-94E0-CA42DDD512FC}" type="pres">
      <dgm:prSet presAssocID="{98657346-DE58-47C2-9F21-82DE8394623E}" presName="FiveNodes_2" presStyleLbl="node1" presStyleIdx="1" presStyleCnt="5">
        <dgm:presLayoutVars>
          <dgm:bulletEnabled val="1"/>
        </dgm:presLayoutVars>
      </dgm:prSet>
      <dgm:spPr/>
      <dgm:t>
        <a:bodyPr/>
        <a:lstStyle/>
        <a:p>
          <a:endParaRPr lang="en-US"/>
        </a:p>
      </dgm:t>
    </dgm:pt>
    <dgm:pt modelId="{D6BE2EB2-157E-4BF2-90D3-68AD629EBF77}" type="pres">
      <dgm:prSet presAssocID="{98657346-DE58-47C2-9F21-82DE8394623E}" presName="FiveNodes_3" presStyleLbl="node1" presStyleIdx="2" presStyleCnt="5">
        <dgm:presLayoutVars>
          <dgm:bulletEnabled val="1"/>
        </dgm:presLayoutVars>
      </dgm:prSet>
      <dgm:spPr/>
      <dgm:t>
        <a:bodyPr/>
        <a:lstStyle/>
        <a:p>
          <a:endParaRPr lang="en-US"/>
        </a:p>
      </dgm:t>
    </dgm:pt>
    <dgm:pt modelId="{0FFA0E0F-1835-4357-9EEC-1C8E07F7369E}" type="pres">
      <dgm:prSet presAssocID="{98657346-DE58-47C2-9F21-82DE8394623E}" presName="FiveNodes_4" presStyleLbl="node1" presStyleIdx="3" presStyleCnt="5">
        <dgm:presLayoutVars>
          <dgm:bulletEnabled val="1"/>
        </dgm:presLayoutVars>
      </dgm:prSet>
      <dgm:spPr/>
      <dgm:t>
        <a:bodyPr/>
        <a:lstStyle/>
        <a:p>
          <a:endParaRPr lang="en-US"/>
        </a:p>
      </dgm:t>
    </dgm:pt>
    <dgm:pt modelId="{6FCFD665-EBA8-4271-BADB-7E51D6AC4277}" type="pres">
      <dgm:prSet presAssocID="{98657346-DE58-47C2-9F21-82DE8394623E}" presName="FiveNodes_5" presStyleLbl="node1" presStyleIdx="4" presStyleCnt="5">
        <dgm:presLayoutVars>
          <dgm:bulletEnabled val="1"/>
        </dgm:presLayoutVars>
      </dgm:prSet>
      <dgm:spPr/>
      <dgm:t>
        <a:bodyPr/>
        <a:lstStyle/>
        <a:p>
          <a:endParaRPr lang="en-US"/>
        </a:p>
      </dgm:t>
    </dgm:pt>
    <dgm:pt modelId="{E8F8E55F-E74F-4C94-8048-E85DB6CF798D}" type="pres">
      <dgm:prSet presAssocID="{98657346-DE58-47C2-9F21-82DE8394623E}" presName="FiveConn_1-2" presStyleLbl="fgAccFollowNode1" presStyleIdx="0" presStyleCnt="4">
        <dgm:presLayoutVars>
          <dgm:bulletEnabled val="1"/>
        </dgm:presLayoutVars>
      </dgm:prSet>
      <dgm:spPr/>
      <dgm:t>
        <a:bodyPr/>
        <a:lstStyle/>
        <a:p>
          <a:endParaRPr lang="en-US"/>
        </a:p>
      </dgm:t>
    </dgm:pt>
    <dgm:pt modelId="{63A4D158-0209-4C3B-8291-B1DAB38E9678}" type="pres">
      <dgm:prSet presAssocID="{98657346-DE58-47C2-9F21-82DE8394623E}" presName="FiveConn_2-3" presStyleLbl="fgAccFollowNode1" presStyleIdx="1" presStyleCnt="4">
        <dgm:presLayoutVars>
          <dgm:bulletEnabled val="1"/>
        </dgm:presLayoutVars>
      </dgm:prSet>
      <dgm:spPr/>
      <dgm:t>
        <a:bodyPr/>
        <a:lstStyle/>
        <a:p>
          <a:endParaRPr lang="en-US"/>
        </a:p>
      </dgm:t>
    </dgm:pt>
    <dgm:pt modelId="{80078156-33A6-4FB3-B247-0355A67BFF52}" type="pres">
      <dgm:prSet presAssocID="{98657346-DE58-47C2-9F21-82DE8394623E}" presName="FiveConn_3-4" presStyleLbl="fgAccFollowNode1" presStyleIdx="2" presStyleCnt="4">
        <dgm:presLayoutVars>
          <dgm:bulletEnabled val="1"/>
        </dgm:presLayoutVars>
      </dgm:prSet>
      <dgm:spPr/>
      <dgm:t>
        <a:bodyPr/>
        <a:lstStyle/>
        <a:p>
          <a:endParaRPr lang="en-US"/>
        </a:p>
      </dgm:t>
    </dgm:pt>
    <dgm:pt modelId="{E2BDBF60-0E2A-4BEE-8211-5AB5CB2F38F2}" type="pres">
      <dgm:prSet presAssocID="{98657346-DE58-47C2-9F21-82DE8394623E}" presName="FiveConn_4-5" presStyleLbl="fgAccFollowNode1" presStyleIdx="3" presStyleCnt="4">
        <dgm:presLayoutVars>
          <dgm:bulletEnabled val="1"/>
        </dgm:presLayoutVars>
      </dgm:prSet>
      <dgm:spPr/>
      <dgm:t>
        <a:bodyPr/>
        <a:lstStyle/>
        <a:p>
          <a:endParaRPr lang="en-US"/>
        </a:p>
      </dgm:t>
    </dgm:pt>
    <dgm:pt modelId="{6760E9FA-1712-41E5-89FC-9A54545AA72E}" type="pres">
      <dgm:prSet presAssocID="{98657346-DE58-47C2-9F21-82DE8394623E}" presName="FiveNodes_1_text" presStyleLbl="node1" presStyleIdx="4" presStyleCnt="5">
        <dgm:presLayoutVars>
          <dgm:bulletEnabled val="1"/>
        </dgm:presLayoutVars>
      </dgm:prSet>
      <dgm:spPr/>
      <dgm:t>
        <a:bodyPr/>
        <a:lstStyle/>
        <a:p>
          <a:endParaRPr lang="en-US"/>
        </a:p>
      </dgm:t>
    </dgm:pt>
    <dgm:pt modelId="{A8A81407-81F5-45BD-BB5D-02CA519AE259}" type="pres">
      <dgm:prSet presAssocID="{98657346-DE58-47C2-9F21-82DE8394623E}" presName="FiveNodes_2_text" presStyleLbl="node1" presStyleIdx="4" presStyleCnt="5">
        <dgm:presLayoutVars>
          <dgm:bulletEnabled val="1"/>
        </dgm:presLayoutVars>
      </dgm:prSet>
      <dgm:spPr/>
      <dgm:t>
        <a:bodyPr/>
        <a:lstStyle/>
        <a:p>
          <a:endParaRPr lang="en-US"/>
        </a:p>
      </dgm:t>
    </dgm:pt>
    <dgm:pt modelId="{5A240808-3F48-46EA-AD82-05E7B84B2FB6}" type="pres">
      <dgm:prSet presAssocID="{98657346-DE58-47C2-9F21-82DE8394623E}" presName="FiveNodes_3_text" presStyleLbl="node1" presStyleIdx="4" presStyleCnt="5">
        <dgm:presLayoutVars>
          <dgm:bulletEnabled val="1"/>
        </dgm:presLayoutVars>
      </dgm:prSet>
      <dgm:spPr/>
      <dgm:t>
        <a:bodyPr/>
        <a:lstStyle/>
        <a:p>
          <a:endParaRPr lang="en-US"/>
        </a:p>
      </dgm:t>
    </dgm:pt>
    <dgm:pt modelId="{09A12933-925B-4338-8C98-FF66332D2853}" type="pres">
      <dgm:prSet presAssocID="{98657346-DE58-47C2-9F21-82DE8394623E}" presName="FiveNodes_4_text" presStyleLbl="node1" presStyleIdx="4" presStyleCnt="5">
        <dgm:presLayoutVars>
          <dgm:bulletEnabled val="1"/>
        </dgm:presLayoutVars>
      </dgm:prSet>
      <dgm:spPr/>
      <dgm:t>
        <a:bodyPr/>
        <a:lstStyle/>
        <a:p>
          <a:endParaRPr lang="en-US"/>
        </a:p>
      </dgm:t>
    </dgm:pt>
    <dgm:pt modelId="{1E727609-FFE5-431B-84CD-A0F2805C1668}" type="pres">
      <dgm:prSet presAssocID="{98657346-DE58-47C2-9F21-82DE8394623E}" presName="FiveNodes_5_text" presStyleLbl="node1" presStyleIdx="4" presStyleCnt="5">
        <dgm:presLayoutVars>
          <dgm:bulletEnabled val="1"/>
        </dgm:presLayoutVars>
      </dgm:prSet>
      <dgm:spPr/>
      <dgm:t>
        <a:bodyPr/>
        <a:lstStyle/>
        <a:p>
          <a:endParaRPr lang="en-US"/>
        </a:p>
      </dgm:t>
    </dgm:pt>
  </dgm:ptLst>
  <dgm:cxnLst>
    <dgm:cxn modelId="{B4C364AE-0D6C-4ABC-A03A-05895A082826}" type="presOf" srcId="{9F2E6D47-332C-425A-B0C1-EA80A773E95F}" destId="{0FFA0E0F-1835-4357-9EEC-1C8E07F7369E}" srcOrd="0" destOrd="0" presId="urn:microsoft.com/office/officeart/2005/8/layout/vProcess5"/>
    <dgm:cxn modelId="{99478A0E-EFEE-4B9B-A3BC-23E9319F598D}" srcId="{98657346-DE58-47C2-9F21-82DE8394623E}" destId="{9F2E6D47-332C-425A-B0C1-EA80A773E95F}" srcOrd="3" destOrd="0" parTransId="{55A83AB4-E6D6-4ED9-AC23-70625A167522}" sibTransId="{EEBB123E-9A1B-44E4-8FE8-8A80E4D25063}"/>
    <dgm:cxn modelId="{068338F4-1A99-4C9A-A571-9BD7C0988913}" srcId="{98657346-DE58-47C2-9F21-82DE8394623E}" destId="{16630014-43CC-40B7-A9D0-57A25438EFD7}" srcOrd="0" destOrd="0" parTransId="{63A01060-88B0-4118-921F-8BCB86DB14EA}" sibTransId="{29E5E9F6-A7CB-4003-97B0-A67E6983AF56}"/>
    <dgm:cxn modelId="{C8E8D549-81F0-4D97-8940-D2ABF385FE5E}" type="presOf" srcId="{98657346-DE58-47C2-9F21-82DE8394623E}" destId="{7A3871FF-7B5B-4DEA-9540-E37D5E654BD4}" srcOrd="0" destOrd="0" presId="urn:microsoft.com/office/officeart/2005/8/layout/vProcess5"/>
    <dgm:cxn modelId="{17623729-ACA9-4D7E-B494-6C0FA8A384B1}" type="presOf" srcId="{AF66DCD3-D2F4-4A95-A928-083723B8F1A1}" destId="{D6BE2EB2-157E-4BF2-90D3-68AD629EBF77}" srcOrd="0" destOrd="0" presId="urn:microsoft.com/office/officeart/2005/8/layout/vProcess5"/>
    <dgm:cxn modelId="{4FB40A1D-0F09-4A00-AF4E-CEE934E53CD7}" srcId="{98657346-DE58-47C2-9F21-82DE8394623E}" destId="{DEDC5DB6-D8F5-4F3F-9ECF-0816DC162288}" srcOrd="1" destOrd="0" parTransId="{79855F1D-09AD-46AD-9827-A7DCDBAC0D0D}" sibTransId="{92828150-9114-4E0E-B693-0CD57AB5A91D}"/>
    <dgm:cxn modelId="{97BF8C8A-1857-4DEC-AA33-2EBCCE10C18F}" type="presOf" srcId="{92828150-9114-4E0E-B693-0CD57AB5A91D}" destId="{63A4D158-0209-4C3B-8291-B1DAB38E9678}" srcOrd="0" destOrd="0" presId="urn:microsoft.com/office/officeart/2005/8/layout/vProcess5"/>
    <dgm:cxn modelId="{3A7E5A72-5321-4F89-955D-5341495DFECE}" type="presOf" srcId="{16630014-43CC-40B7-A9D0-57A25438EFD7}" destId="{6760E9FA-1712-41E5-89FC-9A54545AA72E}" srcOrd="1" destOrd="0" presId="urn:microsoft.com/office/officeart/2005/8/layout/vProcess5"/>
    <dgm:cxn modelId="{202D2B09-90D8-4159-A853-EE4277F71240}" srcId="{98657346-DE58-47C2-9F21-82DE8394623E}" destId="{AF66DCD3-D2F4-4A95-A928-083723B8F1A1}" srcOrd="2" destOrd="0" parTransId="{03745F79-F7BE-4FA6-A0E2-943617EA8BB2}" sibTransId="{E49826DE-25FA-47ED-A1D2-2E107DA290EF}"/>
    <dgm:cxn modelId="{5AD54216-AEEB-4D70-925A-868CBB45FB1A}" type="presOf" srcId="{19ACAC72-0FC1-4B33-A6E8-761BB0338A55}" destId="{6FCFD665-EBA8-4271-BADB-7E51D6AC4277}" srcOrd="0" destOrd="0" presId="urn:microsoft.com/office/officeart/2005/8/layout/vProcess5"/>
    <dgm:cxn modelId="{4FE87F17-6348-43D2-B52D-7A92B2F52096}" type="presOf" srcId="{AF66DCD3-D2F4-4A95-A928-083723B8F1A1}" destId="{5A240808-3F48-46EA-AD82-05E7B84B2FB6}" srcOrd="1" destOrd="0" presId="urn:microsoft.com/office/officeart/2005/8/layout/vProcess5"/>
    <dgm:cxn modelId="{D546DD2E-2563-49EF-B86D-A46389DB36E6}" type="presOf" srcId="{DEDC5DB6-D8F5-4F3F-9ECF-0816DC162288}" destId="{A8A81407-81F5-45BD-BB5D-02CA519AE259}" srcOrd="1" destOrd="0" presId="urn:microsoft.com/office/officeart/2005/8/layout/vProcess5"/>
    <dgm:cxn modelId="{49A8047A-B482-4BCB-823E-DABC51431484}" type="presOf" srcId="{9F2E6D47-332C-425A-B0C1-EA80A773E95F}" destId="{09A12933-925B-4338-8C98-FF66332D2853}" srcOrd="1" destOrd="0" presId="urn:microsoft.com/office/officeart/2005/8/layout/vProcess5"/>
    <dgm:cxn modelId="{06E36A1F-E45E-4977-91CE-5648603A2815}" type="presOf" srcId="{16630014-43CC-40B7-A9D0-57A25438EFD7}" destId="{7A9FD00C-C3FF-44F9-9F0B-C1C35450FAEB}" srcOrd="0" destOrd="0" presId="urn:microsoft.com/office/officeart/2005/8/layout/vProcess5"/>
    <dgm:cxn modelId="{495EBAE4-0A58-466A-8308-F4FAE7312E44}" srcId="{98657346-DE58-47C2-9F21-82DE8394623E}" destId="{19ACAC72-0FC1-4B33-A6E8-761BB0338A55}" srcOrd="4" destOrd="0" parTransId="{E8B3F885-3B76-4E9F-843B-40C1D4F5D805}" sibTransId="{B9D9EC43-8EA1-4C18-9675-8EE29E9897A6}"/>
    <dgm:cxn modelId="{76932B85-BBE6-4979-91C7-ED9E785FAFFA}" type="presOf" srcId="{E49826DE-25FA-47ED-A1D2-2E107DA290EF}" destId="{80078156-33A6-4FB3-B247-0355A67BFF52}" srcOrd="0" destOrd="0" presId="urn:microsoft.com/office/officeart/2005/8/layout/vProcess5"/>
    <dgm:cxn modelId="{7FA8C328-36E5-411C-BC0E-AAC2F6E3EEE5}" type="presOf" srcId="{EEBB123E-9A1B-44E4-8FE8-8A80E4D25063}" destId="{E2BDBF60-0E2A-4BEE-8211-5AB5CB2F38F2}" srcOrd="0" destOrd="0" presId="urn:microsoft.com/office/officeart/2005/8/layout/vProcess5"/>
    <dgm:cxn modelId="{2D3DCC58-129B-4F1B-A74A-CD9DDC3ACD08}" type="presOf" srcId="{DEDC5DB6-D8F5-4F3F-9ECF-0816DC162288}" destId="{C0A9AA1E-300B-4A14-94E0-CA42DDD512FC}" srcOrd="0" destOrd="0" presId="urn:microsoft.com/office/officeart/2005/8/layout/vProcess5"/>
    <dgm:cxn modelId="{EDA52840-6352-4B42-AE31-A4D386AE698E}" type="presOf" srcId="{19ACAC72-0FC1-4B33-A6E8-761BB0338A55}" destId="{1E727609-FFE5-431B-84CD-A0F2805C1668}" srcOrd="1" destOrd="0" presId="urn:microsoft.com/office/officeart/2005/8/layout/vProcess5"/>
    <dgm:cxn modelId="{E8B16CF5-3068-4BD3-B6BF-83E0AB340A62}" type="presOf" srcId="{29E5E9F6-A7CB-4003-97B0-A67E6983AF56}" destId="{E8F8E55F-E74F-4C94-8048-E85DB6CF798D}" srcOrd="0" destOrd="0" presId="urn:microsoft.com/office/officeart/2005/8/layout/vProcess5"/>
    <dgm:cxn modelId="{29DCA471-CD6A-4430-9F26-5CA725FE1268}" type="presParOf" srcId="{7A3871FF-7B5B-4DEA-9540-E37D5E654BD4}" destId="{9E12937E-5D87-438C-81C2-35292C44A7CD}" srcOrd="0" destOrd="0" presId="urn:microsoft.com/office/officeart/2005/8/layout/vProcess5"/>
    <dgm:cxn modelId="{0BBB6C2C-CB80-42DD-B541-E788EABCC68D}" type="presParOf" srcId="{7A3871FF-7B5B-4DEA-9540-E37D5E654BD4}" destId="{7A9FD00C-C3FF-44F9-9F0B-C1C35450FAEB}" srcOrd="1" destOrd="0" presId="urn:microsoft.com/office/officeart/2005/8/layout/vProcess5"/>
    <dgm:cxn modelId="{8BB14A12-11AA-40BF-9AAC-E15BB72875B5}" type="presParOf" srcId="{7A3871FF-7B5B-4DEA-9540-E37D5E654BD4}" destId="{C0A9AA1E-300B-4A14-94E0-CA42DDD512FC}" srcOrd="2" destOrd="0" presId="urn:microsoft.com/office/officeart/2005/8/layout/vProcess5"/>
    <dgm:cxn modelId="{BE015702-54EE-4E85-93A8-0271305B0422}" type="presParOf" srcId="{7A3871FF-7B5B-4DEA-9540-E37D5E654BD4}" destId="{D6BE2EB2-157E-4BF2-90D3-68AD629EBF77}" srcOrd="3" destOrd="0" presId="urn:microsoft.com/office/officeart/2005/8/layout/vProcess5"/>
    <dgm:cxn modelId="{7E68C343-755B-47E4-8F7A-C67EAAF301F8}" type="presParOf" srcId="{7A3871FF-7B5B-4DEA-9540-E37D5E654BD4}" destId="{0FFA0E0F-1835-4357-9EEC-1C8E07F7369E}" srcOrd="4" destOrd="0" presId="urn:microsoft.com/office/officeart/2005/8/layout/vProcess5"/>
    <dgm:cxn modelId="{06975C58-E6C4-4A91-AA2C-68BAEB88FC31}" type="presParOf" srcId="{7A3871FF-7B5B-4DEA-9540-E37D5E654BD4}" destId="{6FCFD665-EBA8-4271-BADB-7E51D6AC4277}" srcOrd="5" destOrd="0" presId="urn:microsoft.com/office/officeart/2005/8/layout/vProcess5"/>
    <dgm:cxn modelId="{0181D48E-B090-4A12-9813-F599826CACED}" type="presParOf" srcId="{7A3871FF-7B5B-4DEA-9540-E37D5E654BD4}" destId="{E8F8E55F-E74F-4C94-8048-E85DB6CF798D}" srcOrd="6" destOrd="0" presId="urn:microsoft.com/office/officeart/2005/8/layout/vProcess5"/>
    <dgm:cxn modelId="{3900DEA0-C826-4F11-9AAE-365A547247D5}" type="presParOf" srcId="{7A3871FF-7B5B-4DEA-9540-E37D5E654BD4}" destId="{63A4D158-0209-4C3B-8291-B1DAB38E9678}" srcOrd="7" destOrd="0" presId="urn:microsoft.com/office/officeart/2005/8/layout/vProcess5"/>
    <dgm:cxn modelId="{48D2E85F-31C0-4EF4-907E-E0624C350F50}" type="presParOf" srcId="{7A3871FF-7B5B-4DEA-9540-E37D5E654BD4}" destId="{80078156-33A6-4FB3-B247-0355A67BFF52}" srcOrd="8" destOrd="0" presId="urn:microsoft.com/office/officeart/2005/8/layout/vProcess5"/>
    <dgm:cxn modelId="{B9C81AC7-B402-4024-A529-FFD7207CCAFD}" type="presParOf" srcId="{7A3871FF-7B5B-4DEA-9540-E37D5E654BD4}" destId="{E2BDBF60-0E2A-4BEE-8211-5AB5CB2F38F2}" srcOrd="9" destOrd="0" presId="urn:microsoft.com/office/officeart/2005/8/layout/vProcess5"/>
    <dgm:cxn modelId="{CD204C4C-7874-40C9-A2EA-D60F3FA5C696}" type="presParOf" srcId="{7A3871FF-7B5B-4DEA-9540-E37D5E654BD4}" destId="{6760E9FA-1712-41E5-89FC-9A54545AA72E}" srcOrd="10" destOrd="0" presId="urn:microsoft.com/office/officeart/2005/8/layout/vProcess5"/>
    <dgm:cxn modelId="{88CA8839-4D1F-41D8-8082-5F2E7330746B}" type="presParOf" srcId="{7A3871FF-7B5B-4DEA-9540-E37D5E654BD4}" destId="{A8A81407-81F5-45BD-BB5D-02CA519AE259}" srcOrd="11" destOrd="0" presId="urn:microsoft.com/office/officeart/2005/8/layout/vProcess5"/>
    <dgm:cxn modelId="{A5EE577E-F613-4101-B786-16B4294DECE8}" type="presParOf" srcId="{7A3871FF-7B5B-4DEA-9540-E37D5E654BD4}" destId="{5A240808-3F48-46EA-AD82-05E7B84B2FB6}" srcOrd="12" destOrd="0" presId="urn:microsoft.com/office/officeart/2005/8/layout/vProcess5"/>
    <dgm:cxn modelId="{4D84557C-B28A-428F-A0FE-46AB420F253F}" type="presParOf" srcId="{7A3871FF-7B5B-4DEA-9540-E37D5E654BD4}" destId="{09A12933-925B-4338-8C98-FF66332D2853}" srcOrd="13" destOrd="0" presId="urn:microsoft.com/office/officeart/2005/8/layout/vProcess5"/>
    <dgm:cxn modelId="{95765C49-FB3D-4BA1-9915-1DF5281C6507}" type="presParOf" srcId="{7A3871FF-7B5B-4DEA-9540-E37D5E654BD4}" destId="{1E727609-FFE5-431B-84CD-A0F2805C1668}"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1BFB45-ED03-43BE-9AF9-488138B8CD48}" type="doc">
      <dgm:prSet loTypeId="urn:diagrams.loki3.com/BracketList" loCatId="list" qsTypeId="urn:microsoft.com/office/officeart/2005/8/quickstyle/simple1" qsCatId="simple" csTypeId="urn:microsoft.com/office/officeart/2005/8/colors/accent1_5" csCatId="accent1" phldr="1"/>
      <dgm:spPr/>
      <dgm:t>
        <a:bodyPr/>
        <a:lstStyle/>
        <a:p>
          <a:endParaRPr lang="en-US"/>
        </a:p>
      </dgm:t>
    </dgm:pt>
    <dgm:pt modelId="{74922C40-A108-4EC6-8C2B-26CACFCD6FC2}">
      <dgm:prSet phldrT="[Text]"/>
      <dgm:spPr/>
      <dgm:t>
        <a:bodyPr/>
        <a:lstStyle/>
        <a:p>
          <a:r>
            <a:rPr lang="en-US" dirty="0" smtClean="0">
              <a:solidFill>
                <a:srgbClr val="000000"/>
              </a:solidFill>
            </a:rPr>
            <a:t>Subsidy Eligibility</a:t>
          </a:r>
          <a:endParaRPr lang="en-US" dirty="0">
            <a:solidFill>
              <a:srgbClr val="000000"/>
            </a:solidFill>
          </a:endParaRPr>
        </a:p>
      </dgm:t>
    </dgm:pt>
    <dgm:pt modelId="{7AC1A26C-752D-4A11-AB6C-CE812D75BC91}" type="parTrans" cxnId="{FFFDAE7F-6406-43A4-9658-4AAD596EFFAA}">
      <dgm:prSet/>
      <dgm:spPr/>
      <dgm:t>
        <a:bodyPr/>
        <a:lstStyle/>
        <a:p>
          <a:endParaRPr lang="en-US"/>
        </a:p>
      </dgm:t>
    </dgm:pt>
    <dgm:pt modelId="{8E5DA2F5-769E-43FB-BC63-6071C2842D0E}" type="sibTrans" cxnId="{FFFDAE7F-6406-43A4-9658-4AAD596EFFAA}">
      <dgm:prSet/>
      <dgm:spPr/>
      <dgm:t>
        <a:bodyPr/>
        <a:lstStyle/>
        <a:p>
          <a:endParaRPr lang="en-US"/>
        </a:p>
      </dgm:t>
    </dgm:pt>
    <dgm:pt modelId="{47193EF8-56D3-41FE-8622-51A3E675F4FE}">
      <dgm:prSet phldrT="[Text]"/>
      <dgm:spPr/>
      <dgm:t>
        <a:bodyPr/>
        <a:lstStyle/>
        <a:p>
          <a:r>
            <a:rPr lang="en-US" dirty="0" smtClean="0"/>
            <a:t>Parent reported:</a:t>
          </a:r>
          <a:endParaRPr lang="en-US" dirty="0"/>
        </a:p>
      </dgm:t>
    </dgm:pt>
    <dgm:pt modelId="{CF26473E-C207-470D-83FC-38B27EEE9623}" type="parTrans" cxnId="{A5D09EAD-A801-4953-8B65-8586627749DB}">
      <dgm:prSet/>
      <dgm:spPr/>
      <dgm:t>
        <a:bodyPr/>
        <a:lstStyle/>
        <a:p>
          <a:endParaRPr lang="en-US"/>
        </a:p>
      </dgm:t>
    </dgm:pt>
    <dgm:pt modelId="{1E6849E7-686F-4485-9225-EAD8ADB32AA9}" type="sibTrans" cxnId="{A5D09EAD-A801-4953-8B65-8586627749DB}">
      <dgm:prSet/>
      <dgm:spPr/>
      <dgm:t>
        <a:bodyPr/>
        <a:lstStyle/>
        <a:p>
          <a:endParaRPr lang="en-US"/>
        </a:p>
      </dgm:t>
    </dgm:pt>
    <dgm:pt modelId="{FCFAB957-C072-46CD-B359-A2197A13630E}">
      <dgm:prSet phldrT="[Text]"/>
      <dgm:spPr/>
      <dgm:t>
        <a:bodyPr/>
        <a:lstStyle/>
        <a:p>
          <a:r>
            <a:rPr lang="en-US" dirty="0" smtClean="0">
              <a:solidFill>
                <a:srgbClr val="000000"/>
              </a:solidFill>
            </a:rPr>
            <a:t>Special Needs Status</a:t>
          </a:r>
          <a:endParaRPr lang="en-US" dirty="0">
            <a:solidFill>
              <a:srgbClr val="000000"/>
            </a:solidFill>
          </a:endParaRPr>
        </a:p>
      </dgm:t>
    </dgm:pt>
    <dgm:pt modelId="{C9A88F35-2DA0-48D5-97CD-521571F665F6}" type="parTrans" cxnId="{6B74E82F-EF4F-42B6-8245-F1F77F0B38C4}">
      <dgm:prSet/>
      <dgm:spPr/>
      <dgm:t>
        <a:bodyPr/>
        <a:lstStyle/>
        <a:p>
          <a:endParaRPr lang="en-US"/>
        </a:p>
      </dgm:t>
    </dgm:pt>
    <dgm:pt modelId="{DA76B90C-42EC-4BF6-9232-0F54795D4010}" type="sibTrans" cxnId="{6B74E82F-EF4F-42B6-8245-F1F77F0B38C4}">
      <dgm:prSet/>
      <dgm:spPr/>
      <dgm:t>
        <a:bodyPr/>
        <a:lstStyle/>
        <a:p>
          <a:endParaRPr lang="en-US"/>
        </a:p>
      </dgm:t>
    </dgm:pt>
    <dgm:pt modelId="{C12625C3-9D7A-4A1D-B915-42FD407EBBFD}">
      <dgm:prSet phldrT="[Text]"/>
      <dgm:spPr/>
      <dgm:t>
        <a:bodyPr/>
        <a:lstStyle/>
        <a:p>
          <a:r>
            <a:rPr lang="en-US" dirty="0" smtClean="0"/>
            <a:t>Parent reported IFSP/IEP;</a:t>
          </a:r>
          <a:endParaRPr lang="en-US" dirty="0"/>
        </a:p>
      </dgm:t>
    </dgm:pt>
    <dgm:pt modelId="{F16551E0-7AFE-44A5-AF62-7CB03B2A4540}" type="parTrans" cxnId="{E685A383-674F-433C-985F-318FA6306B9D}">
      <dgm:prSet/>
      <dgm:spPr/>
      <dgm:t>
        <a:bodyPr/>
        <a:lstStyle/>
        <a:p>
          <a:endParaRPr lang="en-US"/>
        </a:p>
      </dgm:t>
    </dgm:pt>
    <dgm:pt modelId="{348075C7-6E81-48E7-AD70-8FE02D5315C5}" type="sibTrans" cxnId="{E685A383-674F-433C-985F-318FA6306B9D}">
      <dgm:prSet/>
      <dgm:spPr/>
      <dgm:t>
        <a:bodyPr/>
        <a:lstStyle/>
        <a:p>
          <a:endParaRPr lang="en-US"/>
        </a:p>
      </dgm:t>
    </dgm:pt>
    <dgm:pt modelId="{965DAAD7-8206-4AC3-8A4D-A0F1DBF785B2}">
      <dgm:prSet phldrT="[Text]"/>
      <dgm:spPr/>
      <dgm:t>
        <a:bodyPr/>
        <a:lstStyle/>
        <a:p>
          <a:r>
            <a:rPr lang="en-US" dirty="0" smtClean="0"/>
            <a:t>Medically diagnosed disability; OR</a:t>
          </a:r>
          <a:endParaRPr lang="en-US" dirty="0"/>
        </a:p>
      </dgm:t>
    </dgm:pt>
    <dgm:pt modelId="{45FDD195-A1EC-4E04-A29D-D1E98DD1F19C}" type="parTrans" cxnId="{120F3B39-FD73-4D19-86A3-6E446CE37677}">
      <dgm:prSet/>
      <dgm:spPr/>
      <dgm:t>
        <a:bodyPr/>
        <a:lstStyle/>
        <a:p>
          <a:endParaRPr lang="en-US"/>
        </a:p>
      </dgm:t>
    </dgm:pt>
    <dgm:pt modelId="{70DE2217-BE67-4F92-80BF-F5EDF3A42DBA}" type="sibTrans" cxnId="{120F3B39-FD73-4D19-86A3-6E446CE37677}">
      <dgm:prSet/>
      <dgm:spPr/>
      <dgm:t>
        <a:bodyPr/>
        <a:lstStyle/>
        <a:p>
          <a:endParaRPr lang="en-US"/>
        </a:p>
      </dgm:t>
    </dgm:pt>
    <dgm:pt modelId="{509B4642-703D-49A1-87D0-F0B443964169}">
      <dgm:prSet phldrT="[Text]"/>
      <dgm:spPr/>
      <dgm:t>
        <a:bodyPr/>
        <a:lstStyle/>
        <a:p>
          <a:r>
            <a:rPr lang="en-US" dirty="0" smtClean="0"/>
            <a:t>Cognitive, motor, or social-emotional functioning 1.5 SD below the mean</a:t>
          </a:r>
          <a:endParaRPr lang="en-US" dirty="0"/>
        </a:p>
      </dgm:t>
    </dgm:pt>
    <dgm:pt modelId="{352ECCDF-EA28-424B-AC1B-80EE231DE1E8}" type="parTrans" cxnId="{1AABB73F-BEB6-41E3-A4D7-BEF26875264C}">
      <dgm:prSet/>
      <dgm:spPr/>
      <dgm:t>
        <a:bodyPr/>
        <a:lstStyle/>
        <a:p>
          <a:endParaRPr lang="en-US"/>
        </a:p>
      </dgm:t>
    </dgm:pt>
    <dgm:pt modelId="{B39795D2-D133-43D7-9919-11EA4E92611E}" type="sibTrans" cxnId="{1AABB73F-BEB6-41E3-A4D7-BEF26875264C}">
      <dgm:prSet/>
      <dgm:spPr/>
      <dgm:t>
        <a:bodyPr/>
        <a:lstStyle/>
        <a:p>
          <a:endParaRPr lang="en-US"/>
        </a:p>
      </dgm:t>
    </dgm:pt>
    <dgm:pt modelId="{9AEDBD97-E566-4A4C-B1AC-D73BB1589328}">
      <dgm:prSet phldrT="[Text]"/>
      <dgm:spPr/>
      <dgm:t>
        <a:bodyPr/>
        <a:lstStyle/>
        <a:p>
          <a:r>
            <a:rPr lang="en-US" dirty="0" smtClean="0"/>
            <a:t>Welfare benefits</a:t>
          </a:r>
          <a:endParaRPr lang="en-US" dirty="0"/>
        </a:p>
      </dgm:t>
    </dgm:pt>
    <dgm:pt modelId="{E46D9D88-A0B0-40BA-B023-C9FDC99AF93E}" type="parTrans" cxnId="{A03D3AED-0254-4CD8-9A89-EE3C2DA337FA}">
      <dgm:prSet/>
      <dgm:spPr/>
      <dgm:t>
        <a:bodyPr/>
        <a:lstStyle/>
        <a:p>
          <a:endParaRPr lang="en-US"/>
        </a:p>
      </dgm:t>
    </dgm:pt>
    <dgm:pt modelId="{AC3F329A-3731-4E3D-94DE-BEEDFAD9F9BE}" type="sibTrans" cxnId="{A03D3AED-0254-4CD8-9A89-EE3C2DA337FA}">
      <dgm:prSet/>
      <dgm:spPr/>
      <dgm:t>
        <a:bodyPr/>
        <a:lstStyle/>
        <a:p>
          <a:endParaRPr lang="en-US"/>
        </a:p>
      </dgm:t>
    </dgm:pt>
    <dgm:pt modelId="{D3BD9294-DA31-43D5-B331-4A8CF8C77346}">
      <dgm:prSet phldrT="[Text]"/>
      <dgm:spPr/>
      <dgm:t>
        <a:bodyPr/>
        <a:lstStyle/>
        <a:p>
          <a:r>
            <a:rPr lang="en-US" dirty="0" smtClean="0"/>
            <a:t>Income 130% of federal poverty level</a:t>
          </a:r>
          <a:endParaRPr lang="en-US" dirty="0"/>
        </a:p>
      </dgm:t>
    </dgm:pt>
    <dgm:pt modelId="{D64D27EB-3A5C-46AE-A1F7-D3A22E1F3F35}" type="parTrans" cxnId="{00259655-856D-4A86-A665-179809BCDEC4}">
      <dgm:prSet/>
      <dgm:spPr/>
      <dgm:t>
        <a:bodyPr/>
        <a:lstStyle/>
        <a:p>
          <a:endParaRPr lang="en-US"/>
        </a:p>
      </dgm:t>
    </dgm:pt>
    <dgm:pt modelId="{D91B5E15-1804-4C41-A3D1-E264659FECC3}" type="sibTrans" cxnId="{00259655-856D-4A86-A665-179809BCDEC4}">
      <dgm:prSet/>
      <dgm:spPr/>
      <dgm:t>
        <a:bodyPr/>
        <a:lstStyle/>
        <a:p>
          <a:endParaRPr lang="en-US"/>
        </a:p>
      </dgm:t>
    </dgm:pt>
    <dgm:pt modelId="{87D4C770-E171-404B-B6F6-52F1780A9DB1}">
      <dgm:prSet phldrT="[Text]"/>
      <dgm:spPr/>
      <dgm:t>
        <a:bodyPr/>
        <a:lstStyle/>
        <a:p>
          <a:r>
            <a:rPr lang="en-US" dirty="0" smtClean="0">
              <a:solidFill>
                <a:srgbClr val="000000"/>
              </a:solidFill>
            </a:rPr>
            <a:t>Subsidy Receipt</a:t>
          </a:r>
          <a:endParaRPr lang="en-US" dirty="0">
            <a:solidFill>
              <a:srgbClr val="000000"/>
            </a:solidFill>
          </a:endParaRPr>
        </a:p>
      </dgm:t>
    </dgm:pt>
    <dgm:pt modelId="{9AAF57C0-8283-4461-8A75-81751739E161}" type="parTrans" cxnId="{C33FDC2C-566A-459B-A06E-7ACED1BC0EC3}">
      <dgm:prSet/>
      <dgm:spPr/>
      <dgm:t>
        <a:bodyPr/>
        <a:lstStyle/>
        <a:p>
          <a:endParaRPr lang="en-US"/>
        </a:p>
      </dgm:t>
    </dgm:pt>
    <dgm:pt modelId="{ECEB32F6-A15B-4AA6-BBC2-505CE2F6A9DE}" type="sibTrans" cxnId="{C33FDC2C-566A-459B-A06E-7ACED1BC0EC3}">
      <dgm:prSet/>
      <dgm:spPr/>
      <dgm:t>
        <a:bodyPr/>
        <a:lstStyle/>
        <a:p>
          <a:endParaRPr lang="en-US"/>
        </a:p>
      </dgm:t>
    </dgm:pt>
    <dgm:pt modelId="{8D00C4D1-D070-49E2-8935-308F1962B34C}">
      <dgm:prSet phldrT="[Text]"/>
      <dgm:spPr/>
      <dgm:t>
        <a:bodyPr/>
        <a:lstStyle/>
        <a:p>
          <a:r>
            <a:rPr lang="en-US" dirty="0" smtClean="0"/>
            <a:t>Parent reported receiving subsidy</a:t>
          </a:r>
          <a:endParaRPr lang="en-US" dirty="0"/>
        </a:p>
      </dgm:t>
    </dgm:pt>
    <dgm:pt modelId="{864CD3BB-B5D4-4B3E-9280-F04D6CF4D1CD}" type="parTrans" cxnId="{D8831D92-F929-4639-8347-64339EF23890}">
      <dgm:prSet/>
      <dgm:spPr/>
      <dgm:t>
        <a:bodyPr/>
        <a:lstStyle/>
        <a:p>
          <a:endParaRPr lang="en-US"/>
        </a:p>
      </dgm:t>
    </dgm:pt>
    <dgm:pt modelId="{F6F5979A-7698-4D6B-B9E2-7FD18454366E}" type="sibTrans" cxnId="{D8831D92-F929-4639-8347-64339EF23890}">
      <dgm:prSet/>
      <dgm:spPr/>
      <dgm:t>
        <a:bodyPr/>
        <a:lstStyle/>
        <a:p>
          <a:endParaRPr lang="en-US"/>
        </a:p>
      </dgm:t>
    </dgm:pt>
    <dgm:pt modelId="{D36A1A12-0D1C-46E2-8BAD-493D49D331E6}" type="pres">
      <dgm:prSet presAssocID="{761BFB45-ED03-43BE-9AF9-488138B8CD48}" presName="Name0" presStyleCnt="0">
        <dgm:presLayoutVars>
          <dgm:dir/>
          <dgm:animLvl val="lvl"/>
          <dgm:resizeHandles val="exact"/>
        </dgm:presLayoutVars>
      </dgm:prSet>
      <dgm:spPr/>
      <dgm:t>
        <a:bodyPr/>
        <a:lstStyle/>
        <a:p>
          <a:endParaRPr lang="en-US"/>
        </a:p>
      </dgm:t>
    </dgm:pt>
    <dgm:pt modelId="{311FC74D-15E4-4426-B01D-751DD64BAB2F}" type="pres">
      <dgm:prSet presAssocID="{74922C40-A108-4EC6-8C2B-26CACFCD6FC2}" presName="linNode" presStyleCnt="0"/>
      <dgm:spPr/>
      <dgm:t>
        <a:bodyPr/>
        <a:lstStyle/>
        <a:p>
          <a:endParaRPr lang="en-US"/>
        </a:p>
      </dgm:t>
    </dgm:pt>
    <dgm:pt modelId="{DFA28287-88F2-40AE-8B51-A17E15E6D1F7}" type="pres">
      <dgm:prSet presAssocID="{74922C40-A108-4EC6-8C2B-26CACFCD6FC2}" presName="parTx" presStyleLbl="revTx" presStyleIdx="0" presStyleCnt="3">
        <dgm:presLayoutVars>
          <dgm:chMax val="1"/>
          <dgm:bulletEnabled val="1"/>
        </dgm:presLayoutVars>
      </dgm:prSet>
      <dgm:spPr/>
      <dgm:t>
        <a:bodyPr/>
        <a:lstStyle/>
        <a:p>
          <a:endParaRPr lang="en-US"/>
        </a:p>
      </dgm:t>
    </dgm:pt>
    <dgm:pt modelId="{DFCB6F01-F0DA-4164-8768-B27F9D82314D}" type="pres">
      <dgm:prSet presAssocID="{74922C40-A108-4EC6-8C2B-26CACFCD6FC2}" presName="bracket" presStyleLbl="parChTrans1D1" presStyleIdx="0" presStyleCnt="3"/>
      <dgm:spPr/>
      <dgm:t>
        <a:bodyPr/>
        <a:lstStyle/>
        <a:p>
          <a:endParaRPr lang="en-US"/>
        </a:p>
      </dgm:t>
    </dgm:pt>
    <dgm:pt modelId="{3A747FB3-4A71-449E-837E-41FC201AC7D5}" type="pres">
      <dgm:prSet presAssocID="{74922C40-A108-4EC6-8C2B-26CACFCD6FC2}" presName="spH" presStyleCnt="0"/>
      <dgm:spPr/>
      <dgm:t>
        <a:bodyPr/>
        <a:lstStyle/>
        <a:p>
          <a:endParaRPr lang="en-US"/>
        </a:p>
      </dgm:t>
    </dgm:pt>
    <dgm:pt modelId="{A5285CB4-404B-42CC-B935-9EC6D8F5D3B1}" type="pres">
      <dgm:prSet presAssocID="{74922C40-A108-4EC6-8C2B-26CACFCD6FC2}" presName="desTx" presStyleLbl="node1" presStyleIdx="0" presStyleCnt="3">
        <dgm:presLayoutVars>
          <dgm:bulletEnabled val="1"/>
        </dgm:presLayoutVars>
      </dgm:prSet>
      <dgm:spPr/>
      <dgm:t>
        <a:bodyPr/>
        <a:lstStyle/>
        <a:p>
          <a:endParaRPr lang="en-US"/>
        </a:p>
      </dgm:t>
    </dgm:pt>
    <dgm:pt modelId="{7F6E643A-E32B-4E7A-B289-1CBB1708BC68}" type="pres">
      <dgm:prSet presAssocID="{8E5DA2F5-769E-43FB-BC63-6071C2842D0E}" presName="spV" presStyleCnt="0"/>
      <dgm:spPr/>
      <dgm:t>
        <a:bodyPr/>
        <a:lstStyle/>
        <a:p>
          <a:endParaRPr lang="en-US"/>
        </a:p>
      </dgm:t>
    </dgm:pt>
    <dgm:pt modelId="{4B175F6C-18E0-44F3-B677-AB56B512A79B}" type="pres">
      <dgm:prSet presAssocID="{87D4C770-E171-404B-B6F6-52F1780A9DB1}" presName="linNode" presStyleCnt="0"/>
      <dgm:spPr/>
    </dgm:pt>
    <dgm:pt modelId="{C890D69D-E6E5-473D-B814-24A7FC1F8420}" type="pres">
      <dgm:prSet presAssocID="{87D4C770-E171-404B-B6F6-52F1780A9DB1}" presName="parTx" presStyleLbl="revTx" presStyleIdx="1" presStyleCnt="3">
        <dgm:presLayoutVars>
          <dgm:chMax val="1"/>
          <dgm:bulletEnabled val="1"/>
        </dgm:presLayoutVars>
      </dgm:prSet>
      <dgm:spPr/>
      <dgm:t>
        <a:bodyPr/>
        <a:lstStyle/>
        <a:p>
          <a:endParaRPr lang="en-US"/>
        </a:p>
      </dgm:t>
    </dgm:pt>
    <dgm:pt modelId="{B51193DA-86F6-4563-AB4C-145BD26E1E4A}" type="pres">
      <dgm:prSet presAssocID="{87D4C770-E171-404B-B6F6-52F1780A9DB1}" presName="bracket" presStyleLbl="parChTrans1D1" presStyleIdx="1" presStyleCnt="3"/>
      <dgm:spPr/>
    </dgm:pt>
    <dgm:pt modelId="{40DAE452-FE1F-492D-B219-1E773E599877}" type="pres">
      <dgm:prSet presAssocID="{87D4C770-E171-404B-B6F6-52F1780A9DB1}" presName="spH" presStyleCnt="0"/>
      <dgm:spPr/>
    </dgm:pt>
    <dgm:pt modelId="{52BF180F-97B0-4636-A645-46C104A809F9}" type="pres">
      <dgm:prSet presAssocID="{87D4C770-E171-404B-B6F6-52F1780A9DB1}" presName="desTx" presStyleLbl="node1" presStyleIdx="1" presStyleCnt="3">
        <dgm:presLayoutVars>
          <dgm:bulletEnabled val="1"/>
        </dgm:presLayoutVars>
      </dgm:prSet>
      <dgm:spPr/>
      <dgm:t>
        <a:bodyPr/>
        <a:lstStyle/>
        <a:p>
          <a:endParaRPr lang="en-US"/>
        </a:p>
      </dgm:t>
    </dgm:pt>
    <dgm:pt modelId="{0630693C-B9C6-4BBE-B11A-62718E129DB5}" type="pres">
      <dgm:prSet presAssocID="{ECEB32F6-A15B-4AA6-BBC2-505CE2F6A9DE}" presName="spV" presStyleCnt="0"/>
      <dgm:spPr/>
    </dgm:pt>
    <dgm:pt modelId="{928FD13A-E379-475D-9499-7333155E1609}" type="pres">
      <dgm:prSet presAssocID="{FCFAB957-C072-46CD-B359-A2197A13630E}" presName="linNode" presStyleCnt="0"/>
      <dgm:spPr/>
      <dgm:t>
        <a:bodyPr/>
        <a:lstStyle/>
        <a:p>
          <a:endParaRPr lang="en-US"/>
        </a:p>
      </dgm:t>
    </dgm:pt>
    <dgm:pt modelId="{ABE73696-D20E-4C0F-9AA1-63FED52EBBF3}" type="pres">
      <dgm:prSet presAssocID="{FCFAB957-C072-46CD-B359-A2197A13630E}" presName="parTx" presStyleLbl="revTx" presStyleIdx="2" presStyleCnt="3">
        <dgm:presLayoutVars>
          <dgm:chMax val="1"/>
          <dgm:bulletEnabled val="1"/>
        </dgm:presLayoutVars>
      </dgm:prSet>
      <dgm:spPr/>
      <dgm:t>
        <a:bodyPr/>
        <a:lstStyle/>
        <a:p>
          <a:endParaRPr lang="en-US"/>
        </a:p>
      </dgm:t>
    </dgm:pt>
    <dgm:pt modelId="{4B5816CB-3898-407D-8FCB-A102B00FDB2A}" type="pres">
      <dgm:prSet presAssocID="{FCFAB957-C072-46CD-B359-A2197A13630E}" presName="bracket" presStyleLbl="parChTrans1D1" presStyleIdx="2" presStyleCnt="3"/>
      <dgm:spPr/>
      <dgm:t>
        <a:bodyPr/>
        <a:lstStyle/>
        <a:p>
          <a:endParaRPr lang="en-US"/>
        </a:p>
      </dgm:t>
    </dgm:pt>
    <dgm:pt modelId="{58F1DF48-95FC-4E48-B593-6C63FD197650}" type="pres">
      <dgm:prSet presAssocID="{FCFAB957-C072-46CD-B359-A2197A13630E}" presName="spH" presStyleCnt="0"/>
      <dgm:spPr/>
      <dgm:t>
        <a:bodyPr/>
        <a:lstStyle/>
        <a:p>
          <a:endParaRPr lang="en-US"/>
        </a:p>
      </dgm:t>
    </dgm:pt>
    <dgm:pt modelId="{D1385B43-5044-49E7-8FE8-9A7CFD88BA8E}" type="pres">
      <dgm:prSet presAssocID="{FCFAB957-C072-46CD-B359-A2197A13630E}" presName="desTx" presStyleLbl="node1" presStyleIdx="2" presStyleCnt="3">
        <dgm:presLayoutVars>
          <dgm:bulletEnabled val="1"/>
        </dgm:presLayoutVars>
      </dgm:prSet>
      <dgm:spPr/>
      <dgm:t>
        <a:bodyPr/>
        <a:lstStyle/>
        <a:p>
          <a:endParaRPr lang="en-US"/>
        </a:p>
      </dgm:t>
    </dgm:pt>
  </dgm:ptLst>
  <dgm:cxnLst>
    <dgm:cxn modelId="{06769401-CCAA-4BF8-9193-574573003243}" type="presOf" srcId="{9AEDBD97-E566-4A4C-B1AC-D73BB1589328}" destId="{A5285CB4-404B-42CC-B935-9EC6D8F5D3B1}" srcOrd="0" destOrd="1" presId="urn:diagrams.loki3.com/BracketList"/>
    <dgm:cxn modelId="{1AABB73F-BEB6-41E3-A4D7-BEF26875264C}" srcId="{FCFAB957-C072-46CD-B359-A2197A13630E}" destId="{509B4642-703D-49A1-87D0-F0B443964169}" srcOrd="2" destOrd="0" parTransId="{352ECCDF-EA28-424B-AC1B-80EE231DE1E8}" sibTransId="{B39795D2-D133-43D7-9919-11EA4E92611E}"/>
    <dgm:cxn modelId="{E685A383-674F-433C-985F-318FA6306B9D}" srcId="{FCFAB957-C072-46CD-B359-A2197A13630E}" destId="{C12625C3-9D7A-4A1D-B915-42FD407EBBFD}" srcOrd="0" destOrd="0" parTransId="{F16551E0-7AFE-44A5-AF62-7CB03B2A4540}" sibTransId="{348075C7-6E81-48E7-AD70-8FE02D5315C5}"/>
    <dgm:cxn modelId="{D8831D92-F929-4639-8347-64339EF23890}" srcId="{87D4C770-E171-404B-B6F6-52F1780A9DB1}" destId="{8D00C4D1-D070-49E2-8935-308F1962B34C}" srcOrd="0" destOrd="0" parTransId="{864CD3BB-B5D4-4B3E-9280-F04D6CF4D1CD}" sibTransId="{F6F5979A-7698-4D6B-B9E2-7FD18454366E}"/>
    <dgm:cxn modelId="{6B74E82F-EF4F-42B6-8245-F1F77F0B38C4}" srcId="{761BFB45-ED03-43BE-9AF9-488138B8CD48}" destId="{FCFAB957-C072-46CD-B359-A2197A13630E}" srcOrd="2" destOrd="0" parTransId="{C9A88F35-2DA0-48D5-97CD-521571F665F6}" sibTransId="{DA76B90C-42EC-4BF6-9232-0F54795D4010}"/>
    <dgm:cxn modelId="{6341307D-7ECA-40A3-954C-638D40B922DB}" type="presOf" srcId="{47193EF8-56D3-41FE-8622-51A3E675F4FE}" destId="{A5285CB4-404B-42CC-B935-9EC6D8F5D3B1}" srcOrd="0" destOrd="0" presId="urn:diagrams.loki3.com/BracketList"/>
    <dgm:cxn modelId="{A5D09EAD-A801-4953-8B65-8586627749DB}" srcId="{74922C40-A108-4EC6-8C2B-26CACFCD6FC2}" destId="{47193EF8-56D3-41FE-8622-51A3E675F4FE}" srcOrd="0" destOrd="0" parTransId="{CF26473E-C207-470D-83FC-38B27EEE9623}" sibTransId="{1E6849E7-686F-4485-9225-EAD8ADB32AA9}"/>
    <dgm:cxn modelId="{C33FDC2C-566A-459B-A06E-7ACED1BC0EC3}" srcId="{761BFB45-ED03-43BE-9AF9-488138B8CD48}" destId="{87D4C770-E171-404B-B6F6-52F1780A9DB1}" srcOrd="1" destOrd="0" parTransId="{9AAF57C0-8283-4461-8A75-81751739E161}" sibTransId="{ECEB32F6-A15B-4AA6-BBC2-505CE2F6A9DE}"/>
    <dgm:cxn modelId="{3ECC96A9-4F62-4554-B3B9-9F3D8D637A0B}" type="presOf" srcId="{965DAAD7-8206-4AC3-8A4D-A0F1DBF785B2}" destId="{D1385B43-5044-49E7-8FE8-9A7CFD88BA8E}" srcOrd="0" destOrd="1" presId="urn:diagrams.loki3.com/BracketList"/>
    <dgm:cxn modelId="{6650330F-38E0-42B8-A5DE-2FFBA34A68CB}" type="presOf" srcId="{761BFB45-ED03-43BE-9AF9-488138B8CD48}" destId="{D36A1A12-0D1C-46E2-8BAD-493D49D331E6}" srcOrd="0" destOrd="0" presId="urn:diagrams.loki3.com/BracketList"/>
    <dgm:cxn modelId="{00259655-856D-4A86-A665-179809BCDEC4}" srcId="{47193EF8-56D3-41FE-8622-51A3E675F4FE}" destId="{D3BD9294-DA31-43D5-B331-4A8CF8C77346}" srcOrd="1" destOrd="0" parTransId="{D64D27EB-3A5C-46AE-A1F7-D3A22E1F3F35}" sibTransId="{D91B5E15-1804-4C41-A3D1-E264659FECC3}"/>
    <dgm:cxn modelId="{3676F0CC-49A0-4EFA-A432-CF9882EEF646}" type="presOf" srcId="{87D4C770-E171-404B-B6F6-52F1780A9DB1}" destId="{C890D69D-E6E5-473D-B814-24A7FC1F8420}" srcOrd="0" destOrd="0" presId="urn:diagrams.loki3.com/BracketList"/>
    <dgm:cxn modelId="{49694B7A-E88E-4308-848F-320D7BE05F1F}" type="presOf" srcId="{8D00C4D1-D070-49E2-8935-308F1962B34C}" destId="{52BF180F-97B0-4636-A645-46C104A809F9}" srcOrd="0" destOrd="0" presId="urn:diagrams.loki3.com/BracketList"/>
    <dgm:cxn modelId="{7C511E96-EB82-480E-8BC5-1CB09F6BDA05}" type="presOf" srcId="{509B4642-703D-49A1-87D0-F0B443964169}" destId="{D1385B43-5044-49E7-8FE8-9A7CFD88BA8E}" srcOrd="0" destOrd="2" presId="urn:diagrams.loki3.com/BracketList"/>
    <dgm:cxn modelId="{120F3B39-FD73-4D19-86A3-6E446CE37677}" srcId="{FCFAB957-C072-46CD-B359-A2197A13630E}" destId="{965DAAD7-8206-4AC3-8A4D-A0F1DBF785B2}" srcOrd="1" destOrd="0" parTransId="{45FDD195-A1EC-4E04-A29D-D1E98DD1F19C}" sibTransId="{70DE2217-BE67-4F92-80BF-F5EDF3A42DBA}"/>
    <dgm:cxn modelId="{A03D3AED-0254-4CD8-9A89-EE3C2DA337FA}" srcId="{47193EF8-56D3-41FE-8622-51A3E675F4FE}" destId="{9AEDBD97-E566-4A4C-B1AC-D73BB1589328}" srcOrd="0" destOrd="0" parTransId="{E46D9D88-A0B0-40BA-B023-C9FDC99AF93E}" sibTransId="{AC3F329A-3731-4E3D-94DE-BEEDFAD9F9BE}"/>
    <dgm:cxn modelId="{8CB9D1B8-9547-43A7-A465-7405B26F6007}" type="presOf" srcId="{C12625C3-9D7A-4A1D-B915-42FD407EBBFD}" destId="{D1385B43-5044-49E7-8FE8-9A7CFD88BA8E}" srcOrd="0" destOrd="0" presId="urn:diagrams.loki3.com/BracketList"/>
    <dgm:cxn modelId="{97FA0B88-D77E-417B-8EE6-4D3671D546B7}" type="presOf" srcId="{FCFAB957-C072-46CD-B359-A2197A13630E}" destId="{ABE73696-D20E-4C0F-9AA1-63FED52EBBF3}" srcOrd="0" destOrd="0" presId="urn:diagrams.loki3.com/BracketList"/>
    <dgm:cxn modelId="{5B49CA10-F2A2-494F-9CE5-83F06FD0300A}" type="presOf" srcId="{D3BD9294-DA31-43D5-B331-4A8CF8C77346}" destId="{A5285CB4-404B-42CC-B935-9EC6D8F5D3B1}" srcOrd="0" destOrd="2" presId="urn:diagrams.loki3.com/BracketList"/>
    <dgm:cxn modelId="{E8BC0F8B-B745-4E44-AFA3-815D0D8834FA}" type="presOf" srcId="{74922C40-A108-4EC6-8C2B-26CACFCD6FC2}" destId="{DFA28287-88F2-40AE-8B51-A17E15E6D1F7}" srcOrd="0" destOrd="0" presId="urn:diagrams.loki3.com/BracketList"/>
    <dgm:cxn modelId="{FFFDAE7F-6406-43A4-9658-4AAD596EFFAA}" srcId="{761BFB45-ED03-43BE-9AF9-488138B8CD48}" destId="{74922C40-A108-4EC6-8C2B-26CACFCD6FC2}" srcOrd="0" destOrd="0" parTransId="{7AC1A26C-752D-4A11-AB6C-CE812D75BC91}" sibTransId="{8E5DA2F5-769E-43FB-BC63-6071C2842D0E}"/>
    <dgm:cxn modelId="{6F6C1D09-96F8-4847-A82D-98AAE5767026}" type="presParOf" srcId="{D36A1A12-0D1C-46E2-8BAD-493D49D331E6}" destId="{311FC74D-15E4-4426-B01D-751DD64BAB2F}" srcOrd="0" destOrd="0" presId="urn:diagrams.loki3.com/BracketList"/>
    <dgm:cxn modelId="{32146C2D-0E5A-494E-9A02-B487B44CEA6C}" type="presParOf" srcId="{311FC74D-15E4-4426-B01D-751DD64BAB2F}" destId="{DFA28287-88F2-40AE-8B51-A17E15E6D1F7}" srcOrd="0" destOrd="0" presId="urn:diagrams.loki3.com/BracketList"/>
    <dgm:cxn modelId="{D95CA97E-FF41-4F3F-82FF-8869BE1BE446}" type="presParOf" srcId="{311FC74D-15E4-4426-B01D-751DD64BAB2F}" destId="{DFCB6F01-F0DA-4164-8768-B27F9D82314D}" srcOrd="1" destOrd="0" presId="urn:diagrams.loki3.com/BracketList"/>
    <dgm:cxn modelId="{A2EA6BBF-2EC5-46DE-ADEE-3EA554B26B2E}" type="presParOf" srcId="{311FC74D-15E4-4426-B01D-751DD64BAB2F}" destId="{3A747FB3-4A71-449E-837E-41FC201AC7D5}" srcOrd="2" destOrd="0" presId="urn:diagrams.loki3.com/BracketList"/>
    <dgm:cxn modelId="{267D3B67-CB2A-4DF8-8B78-91CEF06292B7}" type="presParOf" srcId="{311FC74D-15E4-4426-B01D-751DD64BAB2F}" destId="{A5285CB4-404B-42CC-B935-9EC6D8F5D3B1}" srcOrd="3" destOrd="0" presId="urn:diagrams.loki3.com/BracketList"/>
    <dgm:cxn modelId="{A4F76448-44BA-4875-8090-0CDB2AC55FEC}" type="presParOf" srcId="{D36A1A12-0D1C-46E2-8BAD-493D49D331E6}" destId="{7F6E643A-E32B-4E7A-B289-1CBB1708BC68}" srcOrd="1" destOrd="0" presId="urn:diagrams.loki3.com/BracketList"/>
    <dgm:cxn modelId="{EFB854CF-378E-4835-84A9-F559325F335B}" type="presParOf" srcId="{D36A1A12-0D1C-46E2-8BAD-493D49D331E6}" destId="{4B175F6C-18E0-44F3-B677-AB56B512A79B}" srcOrd="2" destOrd="0" presId="urn:diagrams.loki3.com/BracketList"/>
    <dgm:cxn modelId="{E1EA1942-2EE2-4BB0-8F77-51960BD80B9F}" type="presParOf" srcId="{4B175F6C-18E0-44F3-B677-AB56B512A79B}" destId="{C890D69D-E6E5-473D-B814-24A7FC1F8420}" srcOrd="0" destOrd="0" presId="urn:diagrams.loki3.com/BracketList"/>
    <dgm:cxn modelId="{8E885815-9159-4D70-B489-A21E20C61592}" type="presParOf" srcId="{4B175F6C-18E0-44F3-B677-AB56B512A79B}" destId="{B51193DA-86F6-4563-AB4C-145BD26E1E4A}" srcOrd="1" destOrd="0" presId="urn:diagrams.loki3.com/BracketList"/>
    <dgm:cxn modelId="{A59A4E1A-E0CB-4548-8C95-A2BBAC8E6801}" type="presParOf" srcId="{4B175F6C-18E0-44F3-B677-AB56B512A79B}" destId="{40DAE452-FE1F-492D-B219-1E773E599877}" srcOrd="2" destOrd="0" presId="urn:diagrams.loki3.com/BracketList"/>
    <dgm:cxn modelId="{F805ADE9-7E65-4C51-AA16-D990D404A946}" type="presParOf" srcId="{4B175F6C-18E0-44F3-B677-AB56B512A79B}" destId="{52BF180F-97B0-4636-A645-46C104A809F9}" srcOrd="3" destOrd="0" presId="urn:diagrams.loki3.com/BracketList"/>
    <dgm:cxn modelId="{F4DE967C-52C2-4CF0-9D4F-AE5486C50937}" type="presParOf" srcId="{D36A1A12-0D1C-46E2-8BAD-493D49D331E6}" destId="{0630693C-B9C6-4BBE-B11A-62718E129DB5}" srcOrd="3" destOrd="0" presId="urn:diagrams.loki3.com/BracketList"/>
    <dgm:cxn modelId="{5861EB8B-C3DD-4FAC-8B55-98300105AC22}" type="presParOf" srcId="{D36A1A12-0D1C-46E2-8BAD-493D49D331E6}" destId="{928FD13A-E379-475D-9499-7333155E1609}" srcOrd="4" destOrd="0" presId="urn:diagrams.loki3.com/BracketList"/>
    <dgm:cxn modelId="{A0E9532B-7D0F-4E07-9084-496A0400E758}" type="presParOf" srcId="{928FD13A-E379-475D-9499-7333155E1609}" destId="{ABE73696-D20E-4C0F-9AA1-63FED52EBBF3}" srcOrd="0" destOrd="0" presId="urn:diagrams.loki3.com/BracketList"/>
    <dgm:cxn modelId="{7C6EC806-1439-4023-944F-0BDF6C0EC5E1}" type="presParOf" srcId="{928FD13A-E379-475D-9499-7333155E1609}" destId="{4B5816CB-3898-407D-8FCB-A102B00FDB2A}" srcOrd="1" destOrd="0" presId="urn:diagrams.loki3.com/BracketList"/>
    <dgm:cxn modelId="{069BC558-F9CB-4D94-8774-B98CC601E504}" type="presParOf" srcId="{928FD13A-E379-475D-9499-7333155E1609}" destId="{58F1DF48-95FC-4E48-B593-6C63FD197650}" srcOrd="2" destOrd="0" presId="urn:diagrams.loki3.com/BracketList"/>
    <dgm:cxn modelId="{F177550B-BF17-4416-96EC-0D7B5065C6DA}" type="presParOf" srcId="{928FD13A-E379-475D-9499-7333155E1609}" destId="{D1385B43-5044-49E7-8FE8-9A7CFD88BA8E}"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0073371-3CB7-431C-9DD3-DFB33B7614BE}" type="doc">
      <dgm:prSet loTypeId="urn:diagrams.loki3.com/BracketList" loCatId="officeonline" qsTypeId="urn:microsoft.com/office/officeart/2005/8/quickstyle/simple1" qsCatId="simple" csTypeId="urn:microsoft.com/office/officeart/2005/8/colors/accent1_2" csCatId="accent1" phldr="1"/>
      <dgm:spPr/>
      <dgm:t>
        <a:bodyPr/>
        <a:lstStyle/>
        <a:p>
          <a:endParaRPr lang="en-US"/>
        </a:p>
      </dgm:t>
    </dgm:pt>
    <dgm:pt modelId="{1707720E-9DF9-44B6-82B2-9421A1842EA3}">
      <dgm:prSet phldrT="[Text]"/>
      <dgm:spPr/>
      <dgm:t>
        <a:bodyPr/>
        <a:lstStyle/>
        <a:p>
          <a:r>
            <a:rPr lang="en-US" dirty="0" smtClean="0"/>
            <a:t>Quality Variables</a:t>
          </a:r>
          <a:endParaRPr lang="en-US" dirty="0"/>
        </a:p>
      </dgm:t>
    </dgm:pt>
    <dgm:pt modelId="{AB52BCEE-7FB2-4224-9A8D-773356F5171B}" type="parTrans" cxnId="{43A04E16-DC57-4ECB-98C9-825F08D4C843}">
      <dgm:prSet/>
      <dgm:spPr/>
      <dgm:t>
        <a:bodyPr/>
        <a:lstStyle/>
        <a:p>
          <a:endParaRPr lang="en-US"/>
        </a:p>
      </dgm:t>
    </dgm:pt>
    <dgm:pt modelId="{0515EA0C-D513-4A31-9001-C75F846FD536}" type="sibTrans" cxnId="{43A04E16-DC57-4ECB-98C9-825F08D4C843}">
      <dgm:prSet/>
      <dgm:spPr/>
      <dgm:t>
        <a:bodyPr/>
        <a:lstStyle/>
        <a:p>
          <a:endParaRPr lang="en-US"/>
        </a:p>
      </dgm:t>
    </dgm:pt>
    <dgm:pt modelId="{65736467-DC5C-4E63-8B78-2E99AB05A647}">
      <dgm:prSet phldrT="[Text]"/>
      <dgm:spPr/>
      <dgm:t>
        <a:bodyPr/>
        <a:lstStyle/>
        <a:p>
          <a:r>
            <a:rPr lang="en-US" dirty="0" smtClean="0"/>
            <a:t>Environmental quality (ECERS/FDCRS) </a:t>
          </a:r>
          <a:endParaRPr lang="en-US" dirty="0"/>
        </a:p>
      </dgm:t>
    </dgm:pt>
    <dgm:pt modelId="{FC4DCDA1-C9A2-4756-8319-CADAB3A44F0B}" type="parTrans" cxnId="{1D436E39-1FC6-4AEB-A9E4-5A14437BFA8B}">
      <dgm:prSet/>
      <dgm:spPr/>
      <dgm:t>
        <a:bodyPr/>
        <a:lstStyle/>
        <a:p>
          <a:endParaRPr lang="en-US"/>
        </a:p>
      </dgm:t>
    </dgm:pt>
    <dgm:pt modelId="{40592D91-7C3F-4275-9381-75430A45E867}" type="sibTrans" cxnId="{1D436E39-1FC6-4AEB-A9E4-5A14437BFA8B}">
      <dgm:prSet/>
      <dgm:spPr/>
      <dgm:t>
        <a:bodyPr/>
        <a:lstStyle/>
        <a:p>
          <a:endParaRPr lang="en-US"/>
        </a:p>
      </dgm:t>
    </dgm:pt>
    <dgm:pt modelId="{B0E615AF-5388-4E7C-8012-D8755A9E7A51}">
      <dgm:prSet phldrT="[Text]"/>
      <dgm:spPr/>
      <dgm:t>
        <a:bodyPr/>
        <a:lstStyle/>
        <a:p>
          <a:r>
            <a:rPr lang="en-US" dirty="0" smtClean="0"/>
            <a:t>Caregiver-child interactions (Arnett)</a:t>
          </a:r>
          <a:endParaRPr lang="en-US" dirty="0"/>
        </a:p>
      </dgm:t>
    </dgm:pt>
    <dgm:pt modelId="{16F90C65-3E1B-4A3D-B243-559BC9975F22}" type="parTrans" cxnId="{962F9B47-E392-4B21-A1F6-232DA75502A1}">
      <dgm:prSet/>
      <dgm:spPr/>
      <dgm:t>
        <a:bodyPr/>
        <a:lstStyle/>
        <a:p>
          <a:endParaRPr lang="en-US"/>
        </a:p>
      </dgm:t>
    </dgm:pt>
    <dgm:pt modelId="{43CA36FA-5CAB-4BB2-9073-ED8651954169}" type="sibTrans" cxnId="{962F9B47-E392-4B21-A1F6-232DA75502A1}">
      <dgm:prSet/>
      <dgm:spPr/>
      <dgm:t>
        <a:bodyPr/>
        <a:lstStyle/>
        <a:p>
          <a:endParaRPr lang="en-US"/>
        </a:p>
      </dgm:t>
    </dgm:pt>
    <dgm:pt modelId="{7BE821D0-E050-41B6-829A-24DB68E0E831}">
      <dgm:prSet phldrT="[Text]"/>
      <dgm:spPr/>
      <dgm:t>
        <a:bodyPr/>
        <a:lstStyle/>
        <a:p>
          <a:endParaRPr lang="en-US" dirty="0"/>
        </a:p>
      </dgm:t>
    </dgm:pt>
    <dgm:pt modelId="{15CA55DF-0407-48D5-82A8-6F0CA5F2E141}" type="parTrans" cxnId="{CB4CD5FD-0DE7-402B-807E-7AD021798F39}">
      <dgm:prSet/>
      <dgm:spPr/>
      <dgm:t>
        <a:bodyPr/>
        <a:lstStyle/>
        <a:p>
          <a:endParaRPr lang="en-US"/>
        </a:p>
      </dgm:t>
    </dgm:pt>
    <dgm:pt modelId="{B5EA92F7-94B0-4C27-A9DD-9C947785E4CF}" type="sibTrans" cxnId="{CB4CD5FD-0DE7-402B-807E-7AD021798F39}">
      <dgm:prSet/>
      <dgm:spPr/>
      <dgm:t>
        <a:bodyPr/>
        <a:lstStyle/>
        <a:p>
          <a:endParaRPr lang="en-US"/>
        </a:p>
      </dgm:t>
    </dgm:pt>
    <dgm:pt modelId="{2E8F6397-8B35-42EC-8382-FD433CEB7965}">
      <dgm:prSet phldrT="[Text]"/>
      <dgm:spPr/>
      <dgm:t>
        <a:bodyPr/>
        <a:lstStyle/>
        <a:p>
          <a:r>
            <a:rPr lang="en-US" dirty="0" err="1" smtClean="0"/>
            <a:t>Caregiver:child</a:t>
          </a:r>
          <a:endParaRPr lang="en-US" dirty="0"/>
        </a:p>
      </dgm:t>
    </dgm:pt>
    <dgm:pt modelId="{517B3971-878D-454C-BDF7-AE1E4AA2AEE6}" type="parTrans" cxnId="{738B02FE-D5C7-48C3-9A62-12CDF402308F}">
      <dgm:prSet/>
      <dgm:spPr/>
      <dgm:t>
        <a:bodyPr/>
        <a:lstStyle/>
        <a:p>
          <a:endParaRPr lang="en-US"/>
        </a:p>
      </dgm:t>
    </dgm:pt>
    <dgm:pt modelId="{DE1BEEEC-8DF4-48B0-AF34-B4A7DF896FA2}" type="sibTrans" cxnId="{738B02FE-D5C7-48C3-9A62-12CDF402308F}">
      <dgm:prSet/>
      <dgm:spPr/>
      <dgm:t>
        <a:bodyPr/>
        <a:lstStyle/>
        <a:p>
          <a:endParaRPr lang="en-US"/>
        </a:p>
      </dgm:t>
    </dgm:pt>
    <dgm:pt modelId="{429F2E73-BCB1-4989-BBC2-C13C80161E4D}">
      <dgm:prSet phldrT="[Text]"/>
      <dgm:spPr/>
      <dgm:t>
        <a:bodyPr/>
        <a:lstStyle/>
        <a:p>
          <a:r>
            <a:rPr lang="en-US" dirty="0" smtClean="0"/>
            <a:t>Hours in care</a:t>
          </a:r>
          <a:endParaRPr lang="en-US" dirty="0"/>
        </a:p>
      </dgm:t>
    </dgm:pt>
    <dgm:pt modelId="{A08A8206-6659-415B-8AE9-129A7F313D57}" type="parTrans" cxnId="{68D6A7E7-8ACD-4EBB-83E6-DE75530D7B7B}">
      <dgm:prSet/>
      <dgm:spPr/>
      <dgm:t>
        <a:bodyPr/>
        <a:lstStyle/>
        <a:p>
          <a:endParaRPr lang="en-US"/>
        </a:p>
      </dgm:t>
    </dgm:pt>
    <dgm:pt modelId="{85431340-A0DF-4206-94EE-7168B7B25435}" type="sibTrans" cxnId="{68D6A7E7-8ACD-4EBB-83E6-DE75530D7B7B}">
      <dgm:prSet/>
      <dgm:spPr/>
      <dgm:t>
        <a:bodyPr/>
        <a:lstStyle/>
        <a:p>
          <a:endParaRPr lang="en-US"/>
        </a:p>
      </dgm:t>
    </dgm:pt>
    <dgm:pt modelId="{B7998D4B-FC2F-4BAF-B6DE-081A76955EBA}" type="pres">
      <dgm:prSet presAssocID="{00073371-3CB7-431C-9DD3-DFB33B7614BE}" presName="Name0" presStyleCnt="0">
        <dgm:presLayoutVars>
          <dgm:dir/>
          <dgm:animLvl val="lvl"/>
          <dgm:resizeHandles val="exact"/>
        </dgm:presLayoutVars>
      </dgm:prSet>
      <dgm:spPr/>
      <dgm:t>
        <a:bodyPr/>
        <a:lstStyle/>
        <a:p>
          <a:endParaRPr lang="en-US"/>
        </a:p>
      </dgm:t>
    </dgm:pt>
    <dgm:pt modelId="{259478E7-C652-4DAE-8C1B-ECB2488A5F99}" type="pres">
      <dgm:prSet presAssocID="{1707720E-9DF9-44B6-82B2-9421A1842EA3}" presName="linNode" presStyleCnt="0"/>
      <dgm:spPr/>
    </dgm:pt>
    <dgm:pt modelId="{3F6B578C-0DAA-46CC-8D19-B16DD5C7A0EA}" type="pres">
      <dgm:prSet presAssocID="{1707720E-9DF9-44B6-82B2-9421A1842EA3}" presName="parTx" presStyleLbl="revTx" presStyleIdx="0" presStyleCnt="1">
        <dgm:presLayoutVars>
          <dgm:chMax val="1"/>
          <dgm:bulletEnabled val="1"/>
        </dgm:presLayoutVars>
      </dgm:prSet>
      <dgm:spPr/>
      <dgm:t>
        <a:bodyPr/>
        <a:lstStyle/>
        <a:p>
          <a:endParaRPr lang="en-US"/>
        </a:p>
      </dgm:t>
    </dgm:pt>
    <dgm:pt modelId="{3FDC1C39-4681-41C5-8089-F68B3C5795E4}" type="pres">
      <dgm:prSet presAssocID="{1707720E-9DF9-44B6-82B2-9421A1842EA3}" presName="bracket" presStyleLbl="parChTrans1D1" presStyleIdx="0" presStyleCnt="1"/>
      <dgm:spPr/>
    </dgm:pt>
    <dgm:pt modelId="{2BE572A9-46B9-4AC2-ADAE-3B4EB3AC155A}" type="pres">
      <dgm:prSet presAssocID="{1707720E-9DF9-44B6-82B2-9421A1842EA3}" presName="spH" presStyleCnt="0"/>
      <dgm:spPr/>
    </dgm:pt>
    <dgm:pt modelId="{B1159BED-FF85-42B4-BD80-9B7441F1C066}" type="pres">
      <dgm:prSet presAssocID="{1707720E-9DF9-44B6-82B2-9421A1842EA3}" presName="desTx" presStyleLbl="node1" presStyleIdx="0" presStyleCnt="1">
        <dgm:presLayoutVars>
          <dgm:bulletEnabled val="1"/>
        </dgm:presLayoutVars>
      </dgm:prSet>
      <dgm:spPr/>
      <dgm:t>
        <a:bodyPr/>
        <a:lstStyle/>
        <a:p>
          <a:endParaRPr lang="en-US"/>
        </a:p>
      </dgm:t>
    </dgm:pt>
  </dgm:ptLst>
  <dgm:cxnLst>
    <dgm:cxn modelId="{1D436E39-1FC6-4AEB-A9E4-5A14437BFA8B}" srcId="{1707720E-9DF9-44B6-82B2-9421A1842EA3}" destId="{65736467-DC5C-4E63-8B78-2E99AB05A647}" srcOrd="0" destOrd="0" parTransId="{FC4DCDA1-C9A2-4756-8319-CADAB3A44F0B}" sibTransId="{40592D91-7C3F-4275-9381-75430A45E867}"/>
    <dgm:cxn modelId="{9464ED39-C9D6-45B1-8AE5-EA3DCA213794}" type="presOf" srcId="{65736467-DC5C-4E63-8B78-2E99AB05A647}" destId="{B1159BED-FF85-42B4-BD80-9B7441F1C066}" srcOrd="0" destOrd="0" presId="urn:diagrams.loki3.com/BracketList"/>
    <dgm:cxn modelId="{70D86369-04CD-467A-9AB0-94E867112625}" type="presOf" srcId="{429F2E73-BCB1-4989-BBC2-C13C80161E4D}" destId="{B1159BED-FF85-42B4-BD80-9B7441F1C066}" srcOrd="0" destOrd="2" presId="urn:diagrams.loki3.com/BracketList"/>
    <dgm:cxn modelId="{68D6A7E7-8ACD-4EBB-83E6-DE75530D7B7B}" srcId="{1707720E-9DF9-44B6-82B2-9421A1842EA3}" destId="{429F2E73-BCB1-4989-BBC2-C13C80161E4D}" srcOrd="2" destOrd="0" parTransId="{A08A8206-6659-415B-8AE9-129A7F313D57}" sibTransId="{85431340-A0DF-4206-94EE-7168B7B25435}"/>
    <dgm:cxn modelId="{B39425C1-700C-4E37-9988-9EF65E1B9320}" type="presOf" srcId="{1707720E-9DF9-44B6-82B2-9421A1842EA3}" destId="{3F6B578C-0DAA-46CC-8D19-B16DD5C7A0EA}" srcOrd="0" destOrd="0" presId="urn:diagrams.loki3.com/BracketList"/>
    <dgm:cxn modelId="{CB4CD5FD-0DE7-402B-807E-7AD021798F39}" srcId="{1707720E-9DF9-44B6-82B2-9421A1842EA3}" destId="{7BE821D0-E050-41B6-829A-24DB68E0E831}" srcOrd="4" destOrd="0" parTransId="{15CA55DF-0407-48D5-82A8-6F0CA5F2E141}" sibTransId="{B5EA92F7-94B0-4C27-A9DD-9C947785E4CF}"/>
    <dgm:cxn modelId="{43A04E16-DC57-4ECB-98C9-825F08D4C843}" srcId="{00073371-3CB7-431C-9DD3-DFB33B7614BE}" destId="{1707720E-9DF9-44B6-82B2-9421A1842EA3}" srcOrd="0" destOrd="0" parTransId="{AB52BCEE-7FB2-4224-9A8D-773356F5171B}" sibTransId="{0515EA0C-D513-4A31-9001-C75F846FD536}"/>
    <dgm:cxn modelId="{738B02FE-D5C7-48C3-9A62-12CDF402308F}" srcId="{1707720E-9DF9-44B6-82B2-9421A1842EA3}" destId="{2E8F6397-8B35-42EC-8382-FD433CEB7965}" srcOrd="1" destOrd="0" parTransId="{517B3971-878D-454C-BDF7-AE1E4AA2AEE6}" sibTransId="{DE1BEEEC-8DF4-48B0-AF34-B4A7DF896FA2}"/>
    <dgm:cxn modelId="{D866DE13-1647-48D2-BF77-3A3BAA9BAA61}" type="presOf" srcId="{7BE821D0-E050-41B6-829A-24DB68E0E831}" destId="{B1159BED-FF85-42B4-BD80-9B7441F1C066}" srcOrd="0" destOrd="4" presId="urn:diagrams.loki3.com/BracketList"/>
    <dgm:cxn modelId="{6D20F560-6638-428F-8ECC-BB555CD4C283}" type="presOf" srcId="{2E8F6397-8B35-42EC-8382-FD433CEB7965}" destId="{B1159BED-FF85-42B4-BD80-9B7441F1C066}" srcOrd="0" destOrd="1" presId="urn:diagrams.loki3.com/BracketList"/>
    <dgm:cxn modelId="{2E43088D-861D-412C-9769-F2E7B07B360B}" type="presOf" srcId="{00073371-3CB7-431C-9DD3-DFB33B7614BE}" destId="{B7998D4B-FC2F-4BAF-B6DE-081A76955EBA}" srcOrd="0" destOrd="0" presId="urn:diagrams.loki3.com/BracketList"/>
    <dgm:cxn modelId="{BA90F336-B4F5-4C0F-9FB1-325C789D5EFD}" type="presOf" srcId="{B0E615AF-5388-4E7C-8012-D8755A9E7A51}" destId="{B1159BED-FF85-42B4-BD80-9B7441F1C066}" srcOrd="0" destOrd="3" presId="urn:diagrams.loki3.com/BracketList"/>
    <dgm:cxn modelId="{962F9B47-E392-4B21-A1F6-232DA75502A1}" srcId="{1707720E-9DF9-44B6-82B2-9421A1842EA3}" destId="{B0E615AF-5388-4E7C-8012-D8755A9E7A51}" srcOrd="3" destOrd="0" parTransId="{16F90C65-3E1B-4A3D-B243-559BC9975F22}" sibTransId="{43CA36FA-5CAB-4BB2-9073-ED8651954169}"/>
    <dgm:cxn modelId="{AFEF52F6-CE8A-4AC5-93C4-77D8D8A33869}" type="presParOf" srcId="{B7998D4B-FC2F-4BAF-B6DE-081A76955EBA}" destId="{259478E7-C652-4DAE-8C1B-ECB2488A5F99}" srcOrd="0" destOrd="0" presId="urn:diagrams.loki3.com/BracketList"/>
    <dgm:cxn modelId="{0B875D64-F31D-4366-8AF1-82B072967041}" type="presParOf" srcId="{259478E7-C652-4DAE-8C1B-ECB2488A5F99}" destId="{3F6B578C-0DAA-46CC-8D19-B16DD5C7A0EA}" srcOrd="0" destOrd="0" presId="urn:diagrams.loki3.com/BracketList"/>
    <dgm:cxn modelId="{1A3F7BEC-C3D6-429C-A070-59E69E72B556}" type="presParOf" srcId="{259478E7-C652-4DAE-8C1B-ECB2488A5F99}" destId="{3FDC1C39-4681-41C5-8089-F68B3C5795E4}" srcOrd="1" destOrd="0" presId="urn:diagrams.loki3.com/BracketList"/>
    <dgm:cxn modelId="{A7ABF4AF-972B-4C4A-9C95-7665EB3A0597}" type="presParOf" srcId="{259478E7-C652-4DAE-8C1B-ECB2488A5F99}" destId="{2BE572A9-46B9-4AC2-ADAE-3B4EB3AC155A}" srcOrd="2" destOrd="0" presId="urn:diagrams.loki3.com/BracketList"/>
    <dgm:cxn modelId="{6221CC9F-640E-4BEE-87A0-8B4665341777}" type="presParOf" srcId="{259478E7-C652-4DAE-8C1B-ECB2488A5F99}" destId="{B1159BED-FF85-42B4-BD80-9B7441F1C066}"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BE4F7FB-95AF-4401-A160-75A05694384D}"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1D939420-EB91-41E6-B20C-1EC02D31EE4F}">
      <dgm:prSet phldrT="[Text]"/>
      <dgm:spPr/>
      <dgm:t>
        <a:bodyPr/>
        <a:lstStyle/>
        <a:p>
          <a:r>
            <a:rPr lang="en-US" dirty="0" smtClean="0"/>
            <a:t>Child</a:t>
          </a:r>
          <a:endParaRPr lang="en-US" dirty="0"/>
        </a:p>
      </dgm:t>
    </dgm:pt>
    <dgm:pt modelId="{94E87F41-8C91-4747-AC5A-0F2E26721E7E}" type="parTrans" cxnId="{F24BA9B3-F516-4E12-8095-E37C93C339F5}">
      <dgm:prSet/>
      <dgm:spPr/>
      <dgm:t>
        <a:bodyPr/>
        <a:lstStyle/>
        <a:p>
          <a:endParaRPr lang="en-US"/>
        </a:p>
      </dgm:t>
    </dgm:pt>
    <dgm:pt modelId="{6B408F73-8943-44A3-8F92-2820E2A64DA6}" type="sibTrans" cxnId="{F24BA9B3-F516-4E12-8095-E37C93C339F5}">
      <dgm:prSet/>
      <dgm:spPr/>
      <dgm:t>
        <a:bodyPr/>
        <a:lstStyle/>
        <a:p>
          <a:endParaRPr lang="en-US"/>
        </a:p>
      </dgm:t>
    </dgm:pt>
    <dgm:pt modelId="{71632A37-7EE5-4F0D-9A1A-EECF7278F214}">
      <dgm:prSet phldrT="[Text]"/>
      <dgm:spPr/>
      <dgm:t>
        <a:bodyPr/>
        <a:lstStyle/>
        <a:p>
          <a:r>
            <a:rPr lang="en-US" dirty="0" smtClean="0">
              <a:solidFill>
                <a:srgbClr val="000000"/>
              </a:solidFill>
            </a:rPr>
            <a:t>Race, Gender</a:t>
          </a:r>
          <a:endParaRPr lang="en-US" dirty="0">
            <a:solidFill>
              <a:srgbClr val="000000"/>
            </a:solidFill>
          </a:endParaRPr>
        </a:p>
      </dgm:t>
    </dgm:pt>
    <dgm:pt modelId="{CC464E1A-4863-4142-8B36-7F3C8DE6B3AA}" type="parTrans" cxnId="{ACE7321E-E5D7-4DE3-8083-6DFE515208E6}">
      <dgm:prSet/>
      <dgm:spPr/>
      <dgm:t>
        <a:bodyPr/>
        <a:lstStyle/>
        <a:p>
          <a:endParaRPr lang="en-US"/>
        </a:p>
      </dgm:t>
    </dgm:pt>
    <dgm:pt modelId="{7BB47764-65A3-4D54-BC15-6F187BF5FCA7}" type="sibTrans" cxnId="{ACE7321E-E5D7-4DE3-8083-6DFE515208E6}">
      <dgm:prSet/>
      <dgm:spPr/>
      <dgm:t>
        <a:bodyPr/>
        <a:lstStyle/>
        <a:p>
          <a:endParaRPr lang="en-US"/>
        </a:p>
      </dgm:t>
    </dgm:pt>
    <dgm:pt modelId="{5BF0985D-BC1C-4A2B-975C-22C071F6282C}">
      <dgm:prSet phldrT="[Text]"/>
      <dgm:spPr>
        <a:solidFill>
          <a:schemeClr val="accent1"/>
        </a:solidFill>
      </dgm:spPr>
      <dgm:t>
        <a:bodyPr/>
        <a:lstStyle/>
        <a:p>
          <a:r>
            <a:rPr lang="en-US" dirty="0" smtClean="0"/>
            <a:t>Family</a:t>
          </a:r>
          <a:endParaRPr lang="en-US" dirty="0"/>
        </a:p>
      </dgm:t>
    </dgm:pt>
    <dgm:pt modelId="{53F7C36F-D62C-4B33-BC0D-F36D1AB094E5}" type="parTrans" cxnId="{6A158B54-3941-4BF9-BF57-5D4027269F76}">
      <dgm:prSet/>
      <dgm:spPr/>
      <dgm:t>
        <a:bodyPr/>
        <a:lstStyle/>
        <a:p>
          <a:endParaRPr lang="en-US"/>
        </a:p>
      </dgm:t>
    </dgm:pt>
    <dgm:pt modelId="{6445AEE3-5DDD-410C-A1A3-676647BB0853}" type="sibTrans" cxnId="{6A158B54-3941-4BF9-BF57-5D4027269F76}">
      <dgm:prSet/>
      <dgm:spPr>
        <a:solidFill>
          <a:schemeClr val="tx2">
            <a:lumMod val="20000"/>
            <a:lumOff val="80000"/>
          </a:schemeClr>
        </a:solidFill>
      </dgm:spPr>
      <dgm:t>
        <a:bodyPr/>
        <a:lstStyle/>
        <a:p>
          <a:endParaRPr lang="en-US"/>
        </a:p>
      </dgm:t>
    </dgm:pt>
    <dgm:pt modelId="{0457A832-4B1B-44F4-87D2-39970B8DE8C1}">
      <dgm:prSet phldrT="[Text]"/>
      <dgm:spPr/>
      <dgm:t>
        <a:bodyPr/>
        <a:lstStyle/>
        <a:p>
          <a:r>
            <a:rPr lang="en-US" dirty="0" smtClean="0">
              <a:solidFill>
                <a:srgbClr val="000000"/>
              </a:solidFill>
            </a:rPr>
            <a:t>Maternal Education, Maternal Work Status, Home Language, Marital Status, Number of Siblings, Maternal Age, Receipt of Public Assistance</a:t>
          </a:r>
          <a:endParaRPr lang="en-US" dirty="0">
            <a:solidFill>
              <a:srgbClr val="000000"/>
            </a:solidFill>
          </a:endParaRPr>
        </a:p>
      </dgm:t>
    </dgm:pt>
    <dgm:pt modelId="{1E344F6F-67A2-4F67-A7F8-588F3CA72F3A}" type="parTrans" cxnId="{134DE502-45A9-4E4B-A5F8-49274F6D765E}">
      <dgm:prSet/>
      <dgm:spPr/>
      <dgm:t>
        <a:bodyPr/>
        <a:lstStyle/>
        <a:p>
          <a:endParaRPr lang="en-US"/>
        </a:p>
      </dgm:t>
    </dgm:pt>
    <dgm:pt modelId="{4AF883AC-1037-448C-9CAD-C74DB0250969}" type="sibTrans" cxnId="{134DE502-45A9-4E4B-A5F8-49274F6D765E}">
      <dgm:prSet/>
      <dgm:spPr/>
      <dgm:t>
        <a:bodyPr/>
        <a:lstStyle/>
        <a:p>
          <a:endParaRPr lang="en-US"/>
        </a:p>
      </dgm:t>
    </dgm:pt>
    <dgm:pt modelId="{A24A4BB0-856E-437A-A259-D460B3FB7D8D}">
      <dgm:prSet phldrT="[Text]"/>
      <dgm:spPr>
        <a:solidFill>
          <a:schemeClr val="accent3"/>
        </a:solidFill>
      </dgm:spPr>
      <dgm:t>
        <a:bodyPr/>
        <a:lstStyle/>
        <a:p>
          <a:r>
            <a:rPr lang="en-US" dirty="0" smtClean="0"/>
            <a:t>Geographic</a:t>
          </a:r>
          <a:endParaRPr lang="en-US" dirty="0"/>
        </a:p>
      </dgm:t>
    </dgm:pt>
    <dgm:pt modelId="{46A9A65A-E575-42C3-A0F1-E8418DCF8707}" type="parTrans" cxnId="{F84A3E38-83DF-4D6C-85CE-ABF378C7BBB1}">
      <dgm:prSet/>
      <dgm:spPr/>
      <dgm:t>
        <a:bodyPr/>
        <a:lstStyle/>
        <a:p>
          <a:endParaRPr lang="en-US"/>
        </a:p>
      </dgm:t>
    </dgm:pt>
    <dgm:pt modelId="{772027F9-BCE7-4E9A-AEAE-189805C29D7A}" type="sibTrans" cxnId="{F84A3E38-83DF-4D6C-85CE-ABF378C7BBB1}">
      <dgm:prSet/>
      <dgm:spPr/>
      <dgm:t>
        <a:bodyPr/>
        <a:lstStyle/>
        <a:p>
          <a:endParaRPr lang="en-US"/>
        </a:p>
      </dgm:t>
    </dgm:pt>
    <dgm:pt modelId="{C05FB96A-30B1-48B1-9E25-8855EBF5A276}">
      <dgm:prSet phldrT="[Text]"/>
      <dgm:spPr/>
      <dgm:t>
        <a:bodyPr/>
        <a:lstStyle/>
        <a:p>
          <a:r>
            <a:rPr lang="en-US" dirty="0" err="1" smtClean="0">
              <a:solidFill>
                <a:srgbClr val="000000"/>
              </a:solidFill>
            </a:rPr>
            <a:t>Urbanicity</a:t>
          </a:r>
          <a:r>
            <a:rPr lang="en-US" dirty="0" smtClean="0">
              <a:solidFill>
                <a:srgbClr val="000000"/>
              </a:solidFill>
            </a:rPr>
            <a:t>, Census Region</a:t>
          </a:r>
          <a:endParaRPr lang="en-US" dirty="0">
            <a:solidFill>
              <a:srgbClr val="000000"/>
            </a:solidFill>
          </a:endParaRPr>
        </a:p>
      </dgm:t>
    </dgm:pt>
    <dgm:pt modelId="{0F72DF66-9A1E-4AAE-9CD7-9A1C33C4E466}" type="parTrans" cxnId="{DF15A60B-88B0-4E0B-A396-5821B016F23A}">
      <dgm:prSet/>
      <dgm:spPr/>
      <dgm:t>
        <a:bodyPr/>
        <a:lstStyle/>
        <a:p>
          <a:endParaRPr lang="en-US"/>
        </a:p>
      </dgm:t>
    </dgm:pt>
    <dgm:pt modelId="{7CEEFC8E-958F-4A4D-AB31-893BFE1650AF}" type="sibTrans" cxnId="{DF15A60B-88B0-4E0B-A396-5821B016F23A}">
      <dgm:prSet/>
      <dgm:spPr/>
      <dgm:t>
        <a:bodyPr/>
        <a:lstStyle/>
        <a:p>
          <a:endParaRPr lang="en-US"/>
        </a:p>
      </dgm:t>
    </dgm:pt>
    <dgm:pt modelId="{3C8E44BB-8BDC-43BA-8AC5-CF403712D432}" type="pres">
      <dgm:prSet presAssocID="{7BE4F7FB-95AF-4401-A160-75A05694384D}" presName="linear" presStyleCnt="0">
        <dgm:presLayoutVars>
          <dgm:animLvl val="lvl"/>
          <dgm:resizeHandles val="exact"/>
        </dgm:presLayoutVars>
      </dgm:prSet>
      <dgm:spPr/>
      <dgm:t>
        <a:bodyPr/>
        <a:lstStyle/>
        <a:p>
          <a:endParaRPr lang="en-US"/>
        </a:p>
      </dgm:t>
    </dgm:pt>
    <dgm:pt modelId="{A802C455-C14F-4976-A60F-4DB726B68540}" type="pres">
      <dgm:prSet presAssocID="{1D939420-EB91-41E6-B20C-1EC02D31EE4F}" presName="parentText" presStyleLbl="node1" presStyleIdx="0" presStyleCnt="3">
        <dgm:presLayoutVars>
          <dgm:chMax val="0"/>
          <dgm:bulletEnabled val="1"/>
        </dgm:presLayoutVars>
      </dgm:prSet>
      <dgm:spPr/>
      <dgm:t>
        <a:bodyPr/>
        <a:lstStyle/>
        <a:p>
          <a:endParaRPr lang="en-US"/>
        </a:p>
      </dgm:t>
    </dgm:pt>
    <dgm:pt modelId="{F046B02E-82AF-49DA-8936-F9605B91A5B4}" type="pres">
      <dgm:prSet presAssocID="{1D939420-EB91-41E6-B20C-1EC02D31EE4F}" presName="childText" presStyleLbl="revTx" presStyleIdx="0" presStyleCnt="3">
        <dgm:presLayoutVars>
          <dgm:bulletEnabled val="1"/>
        </dgm:presLayoutVars>
      </dgm:prSet>
      <dgm:spPr/>
      <dgm:t>
        <a:bodyPr/>
        <a:lstStyle/>
        <a:p>
          <a:endParaRPr lang="en-US"/>
        </a:p>
      </dgm:t>
    </dgm:pt>
    <dgm:pt modelId="{FC24C2AB-1649-4F8A-9B4F-ACCE8B7F436B}" type="pres">
      <dgm:prSet presAssocID="{5BF0985D-BC1C-4A2B-975C-22C071F6282C}" presName="parentText" presStyleLbl="node1" presStyleIdx="1" presStyleCnt="3">
        <dgm:presLayoutVars>
          <dgm:chMax val="0"/>
          <dgm:bulletEnabled val="1"/>
        </dgm:presLayoutVars>
      </dgm:prSet>
      <dgm:spPr/>
      <dgm:t>
        <a:bodyPr/>
        <a:lstStyle/>
        <a:p>
          <a:endParaRPr lang="en-US"/>
        </a:p>
      </dgm:t>
    </dgm:pt>
    <dgm:pt modelId="{7A3A7092-D984-4EA9-9D01-2EAFAE150F80}" type="pres">
      <dgm:prSet presAssocID="{5BF0985D-BC1C-4A2B-975C-22C071F6282C}" presName="childText" presStyleLbl="revTx" presStyleIdx="1" presStyleCnt="3">
        <dgm:presLayoutVars>
          <dgm:bulletEnabled val="1"/>
        </dgm:presLayoutVars>
      </dgm:prSet>
      <dgm:spPr/>
      <dgm:t>
        <a:bodyPr/>
        <a:lstStyle/>
        <a:p>
          <a:endParaRPr lang="en-US"/>
        </a:p>
      </dgm:t>
    </dgm:pt>
    <dgm:pt modelId="{D31D34EB-62E7-49CD-80AE-53C0E153A2CE}" type="pres">
      <dgm:prSet presAssocID="{A24A4BB0-856E-437A-A259-D460B3FB7D8D}" presName="parentText" presStyleLbl="node1" presStyleIdx="2" presStyleCnt="3">
        <dgm:presLayoutVars>
          <dgm:chMax val="0"/>
          <dgm:bulletEnabled val="1"/>
        </dgm:presLayoutVars>
      </dgm:prSet>
      <dgm:spPr/>
      <dgm:t>
        <a:bodyPr/>
        <a:lstStyle/>
        <a:p>
          <a:endParaRPr lang="en-US"/>
        </a:p>
      </dgm:t>
    </dgm:pt>
    <dgm:pt modelId="{7B2A873E-C303-4B68-AD26-656CC9DBD793}" type="pres">
      <dgm:prSet presAssocID="{A24A4BB0-856E-437A-A259-D460B3FB7D8D}" presName="childText" presStyleLbl="revTx" presStyleIdx="2" presStyleCnt="3">
        <dgm:presLayoutVars>
          <dgm:bulletEnabled val="1"/>
        </dgm:presLayoutVars>
      </dgm:prSet>
      <dgm:spPr/>
      <dgm:t>
        <a:bodyPr/>
        <a:lstStyle/>
        <a:p>
          <a:endParaRPr lang="en-US"/>
        </a:p>
      </dgm:t>
    </dgm:pt>
  </dgm:ptLst>
  <dgm:cxnLst>
    <dgm:cxn modelId="{F84A3E38-83DF-4D6C-85CE-ABF378C7BBB1}" srcId="{7BE4F7FB-95AF-4401-A160-75A05694384D}" destId="{A24A4BB0-856E-437A-A259-D460B3FB7D8D}" srcOrd="2" destOrd="0" parTransId="{46A9A65A-E575-42C3-A0F1-E8418DCF8707}" sibTransId="{772027F9-BCE7-4E9A-AEAE-189805C29D7A}"/>
    <dgm:cxn modelId="{134DE502-45A9-4E4B-A5F8-49274F6D765E}" srcId="{5BF0985D-BC1C-4A2B-975C-22C071F6282C}" destId="{0457A832-4B1B-44F4-87D2-39970B8DE8C1}" srcOrd="0" destOrd="0" parTransId="{1E344F6F-67A2-4F67-A7F8-588F3CA72F3A}" sibTransId="{4AF883AC-1037-448C-9CAD-C74DB0250969}"/>
    <dgm:cxn modelId="{CE9E2A77-F01E-406A-AB06-E7909C4285D1}" type="presOf" srcId="{71632A37-7EE5-4F0D-9A1A-EECF7278F214}" destId="{F046B02E-82AF-49DA-8936-F9605B91A5B4}" srcOrd="0" destOrd="0" presId="urn:microsoft.com/office/officeart/2005/8/layout/vList2"/>
    <dgm:cxn modelId="{6A158B54-3941-4BF9-BF57-5D4027269F76}" srcId="{7BE4F7FB-95AF-4401-A160-75A05694384D}" destId="{5BF0985D-BC1C-4A2B-975C-22C071F6282C}" srcOrd="1" destOrd="0" parTransId="{53F7C36F-D62C-4B33-BC0D-F36D1AB094E5}" sibTransId="{6445AEE3-5DDD-410C-A1A3-676647BB0853}"/>
    <dgm:cxn modelId="{ACE7321E-E5D7-4DE3-8083-6DFE515208E6}" srcId="{1D939420-EB91-41E6-B20C-1EC02D31EE4F}" destId="{71632A37-7EE5-4F0D-9A1A-EECF7278F214}" srcOrd="0" destOrd="0" parTransId="{CC464E1A-4863-4142-8B36-7F3C8DE6B3AA}" sibTransId="{7BB47764-65A3-4D54-BC15-6F187BF5FCA7}"/>
    <dgm:cxn modelId="{CC9623B4-6680-4D63-8910-4A6023AA9BB9}" type="presOf" srcId="{0457A832-4B1B-44F4-87D2-39970B8DE8C1}" destId="{7A3A7092-D984-4EA9-9D01-2EAFAE150F80}" srcOrd="0" destOrd="0" presId="urn:microsoft.com/office/officeart/2005/8/layout/vList2"/>
    <dgm:cxn modelId="{8F45EBA5-0A19-4413-9A21-E8E3FF7BE734}" type="presOf" srcId="{5BF0985D-BC1C-4A2B-975C-22C071F6282C}" destId="{FC24C2AB-1649-4F8A-9B4F-ACCE8B7F436B}" srcOrd="0" destOrd="0" presId="urn:microsoft.com/office/officeart/2005/8/layout/vList2"/>
    <dgm:cxn modelId="{2463AD3D-4B3B-4834-83E1-F377C8DA650F}" type="presOf" srcId="{C05FB96A-30B1-48B1-9E25-8855EBF5A276}" destId="{7B2A873E-C303-4B68-AD26-656CC9DBD793}" srcOrd="0" destOrd="0" presId="urn:microsoft.com/office/officeart/2005/8/layout/vList2"/>
    <dgm:cxn modelId="{C5ABCBB6-49F8-43CC-A052-96BAE3D91562}" type="presOf" srcId="{A24A4BB0-856E-437A-A259-D460B3FB7D8D}" destId="{D31D34EB-62E7-49CD-80AE-53C0E153A2CE}" srcOrd="0" destOrd="0" presId="urn:microsoft.com/office/officeart/2005/8/layout/vList2"/>
    <dgm:cxn modelId="{F24BA9B3-F516-4E12-8095-E37C93C339F5}" srcId="{7BE4F7FB-95AF-4401-A160-75A05694384D}" destId="{1D939420-EB91-41E6-B20C-1EC02D31EE4F}" srcOrd="0" destOrd="0" parTransId="{94E87F41-8C91-4747-AC5A-0F2E26721E7E}" sibTransId="{6B408F73-8943-44A3-8F92-2820E2A64DA6}"/>
    <dgm:cxn modelId="{67853950-8077-4558-A649-649034F21504}" type="presOf" srcId="{7BE4F7FB-95AF-4401-A160-75A05694384D}" destId="{3C8E44BB-8BDC-43BA-8AC5-CF403712D432}" srcOrd="0" destOrd="0" presId="urn:microsoft.com/office/officeart/2005/8/layout/vList2"/>
    <dgm:cxn modelId="{DF15A60B-88B0-4E0B-A396-5821B016F23A}" srcId="{A24A4BB0-856E-437A-A259-D460B3FB7D8D}" destId="{C05FB96A-30B1-48B1-9E25-8855EBF5A276}" srcOrd="0" destOrd="0" parTransId="{0F72DF66-9A1E-4AAE-9CD7-9A1C33C4E466}" sibTransId="{7CEEFC8E-958F-4A4D-AB31-893BFE1650AF}"/>
    <dgm:cxn modelId="{46696C15-FEF0-4E72-B294-88B28A1DEC25}" type="presOf" srcId="{1D939420-EB91-41E6-B20C-1EC02D31EE4F}" destId="{A802C455-C14F-4976-A60F-4DB726B68540}" srcOrd="0" destOrd="0" presId="urn:microsoft.com/office/officeart/2005/8/layout/vList2"/>
    <dgm:cxn modelId="{59B6E035-E354-420E-B1B1-6F9097E53EDE}" type="presParOf" srcId="{3C8E44BB-8BDC-43BA-8AC5-CF403712D432}" destId="{A802C455-C14F-4976-A60F-4DB726B68540}" srcOrd="0" destOrd="0" presId="urn:microsoft.com/office/officeart/2005/8/layout/vList2"/>
    <dgm:cxn modelId="{31CFBECC-1354-4215-9850-1E314C3A61AC}" type="presParOf" srcId="{3C8E44BB-8BDC-43BA-8AC5-CF403712D432}" destId="{F046B02E-82AF-49DA-8936-F9605B91A5B4}" srcOrd="1" destOrd="0" presId="urn:microsoft.com/office/officeart/2005/8/layout/vList2"/>
    <dgm:cxn modelId="{F95788F0-4466-4962-A95C-21472D1C8299}" type="presParOf" srcId="{3C8E44BB-8BDC-43BA-8AC5-CF403712D432}" destId="{FC24C2AB-1649-4F8A-9B4F-ACCE8B7F436B}" srcOrd="2" destOrd="0" presId="urn:microsoft.com/office/officeart/2005/8/layout/vList2"/>
    <dgm:cxn modelId="{EF414D4F-FA3B-44F1-9C63-F4C6D97EC2CF}" type="presParOf" srcId="{3C8E44BB-8BDC-43BA-8AC5-CF403712D432}" destId="{7A3A7092-D984-4EA9-9D01-2EAFAE150F80}" srcOrd="3" destOrd="0" presId="urn:microsoft.com/office/officeart/2005/8/layout/vList2"/>
    <dgm:cxn modelId="{89D2C752-09B1-41E4-8D7A-6EE798335FEB}" type="presParOf" srcId="{3C8E44BB-8BDC-43BA-8AC5-CF403712D432}" destId="{D31D34EB-62E7-49CD-80AE-53C0E153A2CE}" srcOrd="4" destOrd="0" presId="urn:microsoft.com/office/officeart/2005/8/layout/vList2"/>
    <dgm:cxn modelId="{DA89F55D-4CF7-4C6C-91F4-FBBEE01A131F}" type="presParOf" srcId="{3C8E44BB-8BDC-43BA-8AC5-CF403712D432}" destId="{7B2A873E-C303-4B68-AD26-656CC9DBD793}"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2B4FF92-5C5D-47B6-8050-7F5070EB89F4}" type="doc">
      <dgm:prSet loTypeId="urn:microsoft.com/office/officeart/2009/3/layout/PlusandMinus" loCatId="relationship" qsTypeId="urn:microsoft.com/office/officeart/2005/8/quickstyle/simple1" qsCatId="simple" csTypeId="urn:microsoft.com/office/officeart/2005/8/colors/colorful3" csCatId="colorful" phldr="1"/>
      <dgm:spPr/>
      <dgm:t>
        <a:bodyPr/>
        <a:lstStyle/>
        <a:p>
          <a:endParaRPr lang="en-US"/>
        </a:p>
      </dgm:t>
    </dgm:pt>
    <dgm:pt modelId="{A22C3EA2-E2E7-42EE-965E-55C81C676D35}">
      <dgm:prSet custT="1"/>
      <dgm:spPr/>
      <dgm:t>
        <a:bodyPr/>
        <a:lstStyle/>
        <a:p>
          <a:pPr rtl="0"/>
          <a:r>
            <a:rPr lang="en-US" sz="3200" dirty="0" smtClean="0"/>
            <a:t>Higher observed quality care for toddlers</a:t>
          </a:r>
        </a:p>
        <a:p>
          <a:pPr rtl="0"/>
          <a:r>
            <a:rPr lang="en-US" sz="3200" dirty="0" smtClean="0"/>
            <a:t>	</a:t>
          </a:r>
        </a:p>
        <a:p>
          <a:pPr rtl="0"/>
          <a:endParaRPr lang="en-US" sz="4700" dirty="0"/>
        </a:p>
      </dgm:t>
    </dgm:pt>
    <dgm:pt modelId="{B51BA1AD-9258-4CFF-960F-5DE26B823C69}" type="parTrans" cxnId="{24E5B03E-642F-4E4A-B623-4B98CA669D42}">
      <dgm:prSet/>
      <dgm:spPr/>
      <dgm:t>
        <a:bodyPr/>
        <a:lstStyle/>
        <a:p>
          <a:endParaRPr lang="en-US"/>
        </a:p>
      </dgm:t>
    </dgm:pt>
    <dgm:pt modelId="{9637432D-E529-40A5-9FB2-BCBCB7CEF6FE}" type="sibTrans" cxnId="{24E5B03E-642F-4E4A-B623-4B98CA669D42}">
      <dgm:prSet/>
      <dgm:spPr/>
      <dgm:t>
        <a:bodyPr/>
        <a:lstStyle/>
        <a:p>
          <a:endParaRPr lang="en-US"/>
        </a:p>
      </dgm:t>
    </dgm:pt>
    <dgm:pt modelId="{6A3B26B5-A2B2-403D-8C68-120CFA5DF1FD}">
      <dgm:prSet custT="1"/>
      <dgm:spPr/>
      <dgm:t>
        <a:bodyPr/>
        <a:lstStyle/>
        <a:p>
          <a:pPr rtl="0"/>
          <a:r>
            <a:rPr lang="en-US" sz="2000" dirty="0" smtClean="0"/>
            <a:t>Lower observed quality for preschoolers</a:t>
          </a:r>
        </a:p>
        <a:p>
          <a:pPr rtl="0"/>
          <a:r>
            <a:rPr lang="en-US" sz="2000" dirty="0" smtClean="0"/>
            <a:t>Higher </a:t>
          </a:r>
          <a:r>
            <a:rPr lang="en-US" sz="2000" dirty="0" err="1" smtClean="0"/>
            <a:t>child:adult</a:t>
          </a:r>
          <a:r>
            <a:rPr lang="en-US" sz="2000" dirty="0" smtClean="0"/>
            <a:t> for toddlers &amp; preschoolers</a:t>
          </a:r>
        </a:p>
        <a:p>
          <a:pPr rtl="0"/>
          <a:r>
            <a:rPr lang="en-US" sz="2000" dirty="0" smtClean="0"/>
            <a:t>Less access to quality care for larger families and working parents</a:t>
          </a:r>
        </a:p>
        <a:p>
          <a:pPr rtl="0"/>
          <a:r>
            <a:rPr lang="en-US" sz="2000" dirty="0" smtClean="0"/>
            <a:t>Black children with special needs especially likely to receive poor quality care  </a:t>
          </a:r>
        </a:p>
      </dgm:t>
    </dgm:pt>
    <dgm:pt modelId="{0673B71A-F5B4-4A34-A921-1D6BA552D9CE}" type="parTrans" cxnId="{07FB50BC-0100-4FAD-84D6-9098BF0927AA}">
      <dgm:prSet/>
      <dgm:spPr/>
      <dgm:t>
        <a:bodyPr/>
        <a:lstStyle/>
        <a:p>
          <a:endParaRPr lang="en-US"/>
        </a:p>
      </dgm:t>
    </dgm:pt>
    <dgm:pt modelId="{541BD35F-B8FC-4CCA-90FA-16FC273F04DC}" type="sibTrans" cxnId="{07FB50BC-0100-4FAD-84D6-9098BF0927AA}">
      <dgm:prSet/>
      <dgm:spPr/>
      <dgm:t>
        <a:bodyPr/>
        <a:lstStyle/>
        <a:p>
          <a:endParaRPr lang="en-US"/>
        </a:p>
      </dgm:t>
    </dgm:pt>
    <dgm:pt modelId="{6341963E-99F7-4FD0-882D-98740B5784FB}" type="pres">
      <dgm:prSet presAssocID="{C2B4FF92-5C5D-47B6-8050-7F5070EB89F4}" presName="Name0" presStyleCnt="0">
        <dgm:presLayoutVars>
          <dgm:chMax val="2"/>
          <dgm:chPref val="2"/>
          <dgm:dir/>
          <dgm:animOne/>
          <dgm:resizeHandles val="exact"/>
        </dgm:presLayoutVars>
      </dgm:prSet>
      <dgm:spPr/>
      <dgm:t>
        <a:bodyPr/>
        <a:lstStyle/>
        <a:p>
          <a:endParaRPr lang="en-US"/>
        </a:p>
      </dgm:t>
    </dgm:pt>
    <dgm:pt modelId="{AC9B6820-6019-4C2C-96DB-F6276C083551}" type="pres">
      <dgm:prSet presAssocID="{C2B4FF92-5C5D-47B6-8050-7F5070EB89F4}" presName="Background" presStyleLbl="bgImgPlace1" presStyleIdx="0" presStyleCnt="1"/>
      <dgm:spPr/>
    </dgm:pt>
    <dgm:pt modelId="{548416FC-93D7-4964-AFB9-1CCAB5CD0A56}" type="pres">
      <dgm:prSet presAssocID="{C2B4FF92-5C5D-47B6-8050-7F5070EB89F4}" presName="ParentText1" presStyleLbl="revTx" presStyleIdx="0" presStyleCnt="2">
        <dgm:presLayoutVars>
          <dgm:chMax val="0"/>
          <dgm:chPref val="0"/>
          <dgm:bulletEnabled val="1"/>
        </dgm:presLayoutVars>
      </dgm:prSet>
      <dgm:spPr/>
      <dgm:t>
        <a:bodyPr/>
        <a:lstStyle/>
        <a:p>
          <a:endParaRPr lang="en-US"/>
        </a:p>
      </dgm:t>
    </dgm:pt>
    <dgm:pt modelId="{77D1F95D-C07A-420B-9183-20FA22441EB1}" type="pres">
      <dgm:prSet presAssocID="{C2B4FF92-5C5D-47B6-8050-7F5070EB89F4}" presName="ParentText2" presStyleLbl="revTx" presStyleIdx="1" presStyleCnt="2">
        <dgm:presLayoutVars>
          <dgm:chMax val="0"/>
          <dgm:chPref val="0"/>
          <dgm:bulletEnabled val="1"/>
        </dgm:presLayoutVars>
      </dgm:prSet>
      <dgm:spPr/>
      <dgm:t>
        <a:bodyPr/>
        <a:lstStyle/>
        <a:p>
          <a:endParaRPr lang="en-US"/>
        </a:p>
      </dgm:t>
    </dgm:pt>
    <dgm:pt modelId="{CCEB09E7-51FF-4AC6-B67C-F3CB46F5DB1E}" type="pres">
      <dgm:prSet presAssocID="{C2B4FF92-5C5D-47B6-8050-7F5070EB89F4}" presName="Plus" presStyleLbl="alignNode1" presStyleIdx="0" presStyleCnt="2"/>
      <dgm:spPr/>
    </dgm:pt>
    <dgm:pt modelId="{D0E92B2A-79C1-4729-BEA2-E63C9009FF65}" type="pres">
      <dgm:prSet presAssocID="{C2B4FF92-5C5D-47B6-8050-7F5070EB89F4}" presName="Minus" presStyleLbl="alignNode1" presStyleIdx="1" presStyleCnt="2"/>
      <dgm:spPr/>
    </dgm:pt>
    <dgm:pt modelId="{61B14C56-50BB-4CFD-82AE-108666E3908B}" type="pres">
      <dgm:prSet presAssocID="{C2B4FF92-5C5D-47B6-8050-7F5070EB89F4}" presName="Divider" presStyleLbl="parChTrans1D1" presStyleIdx="0" presStyleCnt="1"/>
      <dgm:spPr/>
    </dgm:pt>
  </dgm:ptLst>
  <dgm:cxnLst>
    <dgm:cxn modelId="{24E5B03E-642F-4E4A-B623-4B98CA669D42}" srcId="{C2B4FF92-5C5D-47B6-8050-7F5070EB89F4}" destId="{A22C3EA2-E2E7-42EE-965E-55C81C676D35}" srcOrd="0" destOrd="0" parTransId="{B51BA1AD-9258-4CFF-960F-5DE26B823C69}" sibTransId="{9637432D-E529-40A5-9FB2-BCBCB7CEF6FE}"/>
    <dgm:cxn modelId="{AFF9B352-2579-49B1-A45C-90C8CA6B0B84}" type="presOf" srcId="{C2B4FF92-5C5D-47B6-8050-7F5070EB89F4}" destId="{6341963E-99F7-4FD0-882D-98740B5784FB}" srcOrd="0" destOrd="0" presId="urn:microsoft.com/office/officeart/2009/3/layout/PlusandMinus"/>
    <dgm:cxn modelId="{2DD3A595-B68B-4A98-BA5A-0C20107CCD8B}" type="presOf" srcId="{A22C3EA2-E2E7-42EE-965E-55C81C676D35}" destId="{548416FC-93D7-4964-AFB9-1CCAB5CD0A56}" srcOrd="0" destOrd="0" presId="urn:microsoft.com/office/officeart/2009/3/layout/PlusandMinus"/>
    <dgm:cxn modelId="{07FB50BC-0100-4FAD-84D6-9098BF0927AA}" srcId="{C2B4FF92-5C5D-47B6-8050-7F5070EB89F4}" destId="{6A3B26B5-A2B2-403D-8C68-120CFA5DF1FD}" srcOrd="1" destOrd="0" parTransId="{0673B71A-F5B4-4A34-A921-1D6BA552D9CE}" sibTransId="{541BD35F-B8FC-4CCA-90FA-16FC273F04DC}"/>
    <dgm:cxn modelId="{B1417B2F-3D1F-435A-920D-A5B41161AC39}" type="presOf" srcId="{6A3B26B5-A2B2-403D-8C68-120CFA5DF1FD}" destId="{77D1F95D-C07A-420B-9183-20FA22441EB1}" srcOrd="0" destOrd="0" presId="urn:microsoft.com/office/officeart/2009/3/layout/PlusandMinus"/>
    <dgm:cxn modelId="{A4682EDC-4523-46C6-BCDD-1EE6EFA3E32B}" type="presParOf" srcId="{6341963E-99F7-4FD0-882D-98740B5784FB}" destId="{AC9B6820-6019-4C2C-96DB-F6276C083551}" srcOrd="0" destOrd="0" presId="urn:microsoft.com/office/officeart/2009/3/layout/PlusandMinus"/>
    <dgm:cxn modelId="{AFA600D5-9310-4CC1-B94E-3714FC94C29A}" type="presParOf" srcId="{6341963E-99F7-4FD0-882D-98740B5784FB}" destId="{548416FC-93D7-4964-AFB9-1CCAB5CD0A56}" srcOrd="1" destOrd="0" presId="urn:microsoft.com/office/officeart/2009/3/layout/PlusandMinus"/>
    <dgm:cxn modelId="{CA09830F-483B-4D24-9C1D-9EAC396D7FCF}" type="presParOf" srcId="{6341963E-99F7-4FD0-882D-98740B5784FB}" destId="{77D1F95D-C07A-420B-9183-20FA22441EB1}" srcOrd="2" destOrd="0" presId="urn:microsoft.com/office/officeart/2009/3/layout/PlusandMinus"/>
    <dgm:cxn modelId="{E31E765D-1E97-4A98-B254-E08759189CF3}" type="presParOf" srcId="{6341963E-99F7-4FD0-882D-98740B5784FB}" destId="{CCEB09E7-51FF-4AC6-B67C-F3CB46F5DB1E}" srcOrd="3" destOrd="0" presId="urn:microsoft.com/office/officeart/2009/3/layout/PlusandMinus"/>
    <dgm:cxn modelId="{E55C265C-964D-494B-B093-CC22CD689EA7}" type="presParOf" srcId="{6341963E-99F7-4FD0-882D-98740B5784FB}" destId="{D0E92B2A-79C1-4729-BEA2-E63C9009FF65}" srcOrd="4" destOrd="0" presId="urn:microsoft.com/office/officeart/2009/3/layout/PlusandMinus"/>
    <dgm:cxn modelId="{4FD35C2B-8AAF-485D-8B7B-CB422F091428}" type="presParOf" srcId="{6341963E-99F7-4FD0-882D-98740B5784FB}" destId="{61B14C56-50BB-4CFD-82AE-108666E3908B}" srcOrd="5" destOrd="0" presId="urn:microsoft.com/office/officeart/2009/3/layout/PlusandMinu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BAB20C4-4A35-495A-94DE-AD7D039DD6DC}" type="doc">
      <dgm:prSet loTypeId="urn:microsoft.com/office/officeart/2005/8/layout/vProcess5" loCatId="process" qsTypeId="urn:microsoft.com/office/officeart/2005/8/quickstyle/3d1" qsCatId="3D" csTypeId="urn:microsoft.com/office/officeart/2005/8/colors/colorful5" csCatId="colorful" phldr="1"/>
      <dgm:spPr/>
      <dgm:t>
        <a:bodyPr/>
        <a:lstStyle/>
        <a:p>
          <a:endParaRPr lang="en-US"/>
        </a:p>
      </dgm:t>
    </dgm:pt>
    <dgm:pt modelId="{0F9E5680-8770-4DFC-8C38-F39EA5427D46}">
      <dgm:prSet phldrT="[Text]"/>
      <dgm:spPr/>
      <dgm:t>
        <a:bodyPr/>
        <a:lstStyle/>
        <a:p>
          <a:r>
            <a:rPr lang="en-US" b="0" dirty="0" smtClean="0"/>
            <a:t>Without subsidy, parents of children with special needs primarily rely on parental-care only.  </a:t>
          </a:r>
          <a:endParaRPr lang="en-US" b="0" dirty="0"/>
        </a:p>
      </dgm:t>
    </dgm:pt>
    <dgm:pt modelId="{4926ACDD-F843-4EF7-8D99-A76FA449DE47}" type="parTrans" cxnId="{3ECACC9C-E431-451D-9D70-E7848D2083B3}">
      <dgm:prSet/>
      <dgm:spPr/>
      <dgm:t>
        <a:bodyPr/>
        <a:lstStyle/>
        <a:p>
          <a:endParaRPr lang="en-US"/>
        </a:p>
      </dgm:t>
    </dgm:pt>
    <dgm:pt modelId="{6C52D498-6C5D-4790-91A2-413F917EA856}" type="sibTrans" cxnId="{3ECACC9C-E431-451D-9D70-E7848D2083B3}">
      <dgm:prSet/>
      <dgm:spPr/>
      <dgm:t>
        <a:bodyPr/>
        <a:lstStyle/>
        <a:p>
          <a:endParaRPr lang="en-US"/>
        </a:p>
      </dgm:t>
    </dgm:pt>
    <dgm:pt modelId="{A5B466E8-383B-4400-BCE3-2D87057566A6}">
      <dgm:prSet phldrT="[Text]"/>
      <dgm:spPr/>
      <dgm:t>
        <a:bodyPr/>
        <a:lstStyle/>
        <a:p>
          <a:r>
            <a:rPr lang="en-US" dirty="0" smtClean="0"/>
            <a:t>Subsidies boost access to home- and center-based care, but toddlers and preschoolers with special needs access home-based care more.</a:t>
          </a:r>
          <a:endParaRPr lang="en-US" dirty="0"/>
        </a:p>
      </dgm:t>
    </dgm:pt>
    <dgm:pt modelId="{5B4768BB-E183-4C3D-A152-C642BD9ECF4E}" type="parTrans" cxnId="{69B3AA2F-64F6-41C9-B5F3-F70D7597F3F0}">
      <dgm:prSet/>
      <dgm:spPr/>
      <dgm:t>
        <a:bodyPr/>
        <a:lstStyle/>
        <a:p>
          <a:endParaRPr lang="en-US"/>
        </a:p>
      </dgm:t>
    </dgm:pt>
    <dgm:pt modelId="{F8F53B28-169B-41C3-A7A9-D1D3DF3CAFE8}" type="sibTrans" cxnId="{69B3AA2F-64F6-41C9-B5F3-F70D7597F3F0}">
      <dgm:prSet/>
      <dgm:spPr/>
      <dgm:t>
        <a:bodyPr/>
        <a:lstStyle/>
        <a:p>
          <a:endParaRPr lang="en-US"/>
        </a:p>
      </dgm:t>
    </dgm:pt>
    <dgm:pt modelId="{94FA98EF-472A-4BC2-BD68-E4C453416CA5}">
      <dgm:prSet phldrT="[Text]"/>
      <dgm:spPr/>
      <dgm:t>
        <a:bodyPr/>
        <a:lstStyle/>
        <a:p>
          <a:r>
            <a:rPr lang="en-US" dirty="0" smtClean="0"/>
            <a:t>Families who are Black, have multiple children, or work more have less access to quality care for their children with special needs.</a:t>
          </a:r>
          <a:endParaRPr lang="en-US" dirty="0"/>
        </a:p>
      </dgm:t>
    </dgm:pt>
    <dgm:pt modelId="{FF16EDAF-8485-41F0-A11C-C16C36194628}" type="parTrans" cxnId="{DAE67B6A-E6D7-4669-BC5A-72060796F324}">
      <dgm:prSet/>
      <dgm:spPr/>
      <dgm:t>
        <a:bodyPr/>
        <a:lstStyle/>
        <a:p>
          <a:endParaRPr lang="en-US"/>
        </a:p>
      </dgm:t>
    </dgm:pt>
    <dgm:pt modelId="{3D05E0DC-400C-41AF-BE70-32DC4B75EFA4}" type="sibTrans" cxnId="{DAE67B6A-E6D7-4669-BC5A-72060796F324}">
      <dgm:prSet/>
      <dgm:spPr/>
      <dgm:t>
        <a:bodyPr/>
        <a:lstStyle/>
        <a:p>
          <a:endParaRPr lang="en-US"/>
        </a:p>
      </dgm:t>
    </dgm:pt>
    <dgm:pt modelId="{3F95B81C-F917-468C-A396-2E999FC8AA94}">
      <dgm:prSet phldrT="[Text]"/>
      <dgm:spPr/>
      <dgm:t>
        <a:bodyPr/>
        <a:lstStyle/>
        <a:p>
          <a:r>
            <a:rPr lang="en-US" dirty="0" smtClean="0"/>
            <a:t>Subsidies do not generally result in access to higher quality care for children with special needs.</a:t>
          </a:r>
          <a:endParaRPr lang="en-US" dirty="0"/>
        </a:p>
      </dgm:t>
    </dgm:pt>
    <dgm:pt modelId="{06304776-FA4E-4899-8561-968A83924213}" type="parTrans" cxnId="{8BCDCBF7-A785-4B9D-B9EA-B6C356E0F7E1}">
      <dgm:prSet/>
      <dgm:spPr/>
      <dgm:t>
        <a:bodyPr/>
        <a:lstStyle/>
        <a:p>
          <a:endParaRPr lang="en-US"/>
        </a:p>
      </dgm:t>
    </dgm:pt>
    <dgm:pt modelId="{583F97E6-C9B7-48DC-AC22-FCF7DBCA38CF}" type="sibTrans" cxnId="{8BCDCBF7-A785-4B9D-B9EA-B6C356E0F7E1}">
      <dgm:prSet/>
      <dgm:spPr/>
      <dgm:t>
        <a:bodyPr/>
        <a:lstStyle/>
        <a:p>
          <a:endParaRPr lang="en-US"/>
        </a:p>
      </dgm:t>
    </dgm:pt>
    <dgm:pt modelId="{5B711C31-53CD-42CE-A89F-15350D69C943}" type="pres">
      <dgm:prSet presAssocID="{0BAB20C4-4A35-495A-94DE-AD7D039DD6DC}" presName="outerComposite" presStyleCnt="0">
        <dgm:presLayoutVars>
          <dgm:chMax val="5"/>
          <dgm:dir/>
          <dgm:resizeHandles val="exact"/>
        </dgm:presLayoutVars>
      </dgm:prSet>
      <dgm:spPr/>
      <dgm:t>
        <a:bodyPr/>
        <a:lstStyle/>
        <a:p>
          <a:endParaRPr lang="en-US"/>
        </a:p>
      </dgm:t>
    </dgm:pt>
    <dgm:pt modelId="{D53D4737-8A50-4ADE-A254-A69B52034E95}" type="pres">
      <dgm:prSet presAssocID="{0BAB20C4-4A35-495A-94DE-AD7D039DD6DC}" presName="dummyMaxCanvas" presStyleCnt="0">
        <dgm:presLayoutVars/>
      </dgm:prSet>
      <dgm:spPr/>
    </dgm:pt>
    <dgm:pt modelId="{CA25E0CD-477D-4211-9318-95C018C34A1A}" type="pres">
      <dgm:prSet presAssocID="{0BAB20C4-4A35-495A-94DE-AD7D039DD6DC}" presName="FourNodes_1" presStyleLbl="node1" presStyleIdx="0" presStyleCnt="4">
        <dgm:presLayoutVars>
          <dgm:bulletEnabled val="1"/>
        </dgm:presLayoutVars>
      </dgm:prSet>
      <dgm:spPr/>
      <dgm:t>
        <a:bodyPr/>
        <a:lstStyle/>
        <a:p>
          <a:endParaRPr lang="en-US"/>
        </a:p>
      </dgm:t>
    </dgm:pt>
    <dgm:pt modelId="{9835D95C-8F85-4B16-8A77-5FC24A978C5B}" type="pres">
      <dgm:prSet presAssocID="{0BAB20C4-4A35-495A-94DE-AD7D039DD6DC}" presName="FourNodes_2" presStyleLbl="node1" presStyleIdx="1" presStyleCnt="4">
        <dgm:presLayoutVars>
          <dgm:bulletEnabled val="1"/>
        </dgm:presLayoutVars>
      </dgm:prSet>
      <dgm:spPr/>
      <dgm:t>
        <a:bodyPr/>
        <a:lstStyle/>
        <a:p>
          <a:endParaRPr lang="en-US"/>
        </a:p>
      </dgm:t>
    </dgm:pt>
    <dgm:pt modelId="{CC2FDD26-0459-436D-A5F8-4E594E2A7BDF}" type="pres">
      <dgm:prSet presAssocID="{0BAB20C4-4A35-495A-94DE-AD7D039DD6DC}" presName="FourNodes_3" presStyleLbl="node1" presStyleIdx="2" presStyleCnt="4">
        <dgm:presLayoutVars>
          <dgm:bulletEnabled val="1"/>
        </dgm:presLayoutVars>
      </dgm:prSet>
      <dgm:spPr/>
      <dgm:t>
        <a:bodyPr/>
        <a:lstStyle/>
        <a:p>
          <a:endParaRPr lang="en-US"/>
        </a:p>
      </dgm:t>
    </dgm:pt>
    <dgm:pt modelId="{2D4C677F-CC6D-4DD6-B22A-DAA40E408C63}" type="pres">
      <dgm:prSet presAssocID="{0BAB20C4-4A35-495A-94DE-AD7D039DD6DC}" presName="FourNodes_4" presStyleLbl="node1" presStyleIdx="3" presStyleCnt="4">
        <dgm:presLayoutVars>
          <dgm:bulletEnabled val="1"/>
        </dgm:presLayoutVars>
      </dgm:prSet>
      <dgm:spPr/>
      <dgm:t>
        <a:bodyPr/>
        <a:lstStyle/>
        <a:p>
          <a:endParaRPr lang="en-US"/>
        </a:p>
      </dgm:t>
    </dgm:pt>
    <dgm:pt modelId="{2651BE8A-FE8A-47D6-BA91-FDEBF5DDCF5F}" type="pres">
      <dgm:prSet presAssocID="{0BAB20C4-4A35-495A-94DE-AD7D039DD6DC}" presName="FourConn_1-2" presStyleLbl="fgAccFollowNode1" presStyleIdx="0" presStyleCnt="3">
        <dgm:presLayoutVars>
          <dgm:bulletEnabled val="1"/>
        </dgm:presLayoutVars>
      </dgm:prSet>
      <dgm:spPr/>
      <dgm:t>
        <a:bodyPr/>
        <a:lstStyle/>
        <a:p>
          <a:endParaRPr lang="en-US"/>
        </a:p>
      </dgm:t>
    </dgm:pt>
    <dgm:pt modelId="{8D1E9F36-839D-46C9-A678-7A26FCB50009}" type="pres">
      <dgm:prSet presAssocID="{0BAB20C4-4A35-495A-94DE-AD7D039DD6DC}" presName="FourConn_2-3" presStyleLbl="fgAccFollowNode1" presStyleIdx="1" presStyleCnt="3">
        <dgm:presLayoutVars>
          <dgm:bulletEnabled val="1"/>
        </dgm:presLayoutVars>
      </dgm:prSet>
      <dgm:spPr/>
      <dgm:t>
        <a:bodyPr/>
        <a:lstStyle/>
        <a:p>
          <a:endParaRPr lang="en-US"/>
        </a:p>
      </dgm:t>
    </dgm:pt>
    <dgm:pt modelId="{5002A580-5F84-436C-9C75-C52247230EA6}" type="pres">
      <dgm:prSet presAssocID="{0BAB20C4-4A35-495A-94DE-AD7D039DD6DC}" presName="FourConn_3-4" presStyleLbl="fgAccFollowNode1" presStyleIdx="2" presStyleCnt="3">
        <dgm:presLayoutVars>
          <dgm:bulletEnabled val="1"/>
        </dgm:presLayoutVars>
      </dgm:prSet>
      <dgm:spPr/>
      <dgm:t>
        <a:bodyPr/>
        <a:lstStyle/>
        <a:p>
          <a:endParaRPr lang="en-US"/>
        </a:p>
      </dgm:t>
    </dgm:pt>
    <dgm:pt modelId="{D84D5F41-D15C-43AE-ADF3-783177BDFF31}" type="pres">
      <dgm:prSet presAssocID="{0BAB20C4-4A35-495A-94DE-AD7D039DD6DC}" presName="FourNodes_1_text" presStyleLbl="node1" presStyleIdx="3" presStyleCnt="4">
        <dgm:presLayoutVars>
          <dgm:bulletEnabled val="1"/>
        </dgm:presLayoutVars>
      </dgm:prSet>
      <dgm:spPr/>
      <dgm:t>
        <a:bodyPr/>
        <a:lstStyle/>
        <a:p>
          <a:endParaRPr lang="en-US"/>
        </a:p>
      </dgm:t>
    </dgm:pt>
    <dgm:pt modelId="{73216EC7-872C-4C72-876C-F0A015747442}" type="pres">
      <dgm:prSet presAssocID="{0BAB20C4-4A35-495A-94DE-AD7D039DD6DC}" presName="FourNodes_2_text" presStyleLbl="node1" presStyleIdx="3" presStyleCnt="4">
        <dgm:presLayoutVars>
          <dgm:bulletEnabled val="1"/>
        </dgm:presLayoutVars>
      </dgm:prSet>
      <dgm:spPr/>
      <dgm:t>
        <a:bodyPr/>
        <a:lstStyle/>
        <a:p>
          <a:endParaRPr lang="en-US"/>
        </a:p>
      </dgm:t>
    </dgm:pt>
    <dgm:pt modelId="{A94CEB82-F6CF-4E71-8186-2D1A9C2230B0}" type="pres">
      <dgm:prSet presAssocID="{0BAB20C4-4A35-495A-94DE-AD7D039DD6DC}" presName="FourNodes_3_text" presStyleLbl="node1" presStyleIdx="3" presStyleCnt="4">
        <dgm:presLayoutVars>
          <dgm:bulletEnabled val="1"/>
        </dgm:presLayoutVars>
      </dgm:prSet>
      <dgm:spPr/>
      <dgm:t>
        <a:bodyPr/>
        <a:lstStyle/>
        <a:p>
          <a:endParaRPr lang="en-US"/>
        </a:p>
      </dgm:t>
    </dgm:pt>
    <dgm:pt modelId="{79A760D5-262C-495F-930A-E1D386446729}" type="pres">
      <dgm:prSet presAssocID="{0BAB20C4-4A35-495A-94DE-AD7D039DD6DC}" presName="FourNodes_4_text" presStyleLbl="node1" presStyleIdx="3" presStyleCnt="4">
        <dgm:presLayoutVars>
          <dgm:bulletEnabled val="1"/>
        </dgm:presLayoutVars>
      </dgm:prSet>
      <dgm:spPr/>
      <dgm:t>
        <a:bodyPr/>
        <a:lstStyle/>
        <a:p>
          <a:endParaRPr lang="en-US"/>
        </a:p>
      </dgm:t>
    </dgm:pt>
  </dgm:ptLst>
  <dgm:cxnLst>
    <dgm:cxn modelId="{DC6F195B-7A5C-41DD-9FE7-08F4AD687E84}" type="presOf" srcId="{0F9E5680-8770-4DFC-8C38-F39EA5427D46}" destId="{CA25E0CD-477D-4211-9318-95C018C34A1A}" srcOrd="0" destOrd="0" presId="urn:microsoft.com/office/officeart/2005/8/layout/vProcess5"/>
    <dgm:cxn modelId="{DAE67B6A-E6D7-4669-BC5A-72060796F324}" srcId="{0BAB20C4-4A35-495A-94DE-AD7D039DD6DC}" destId="{94FA98EF-472A-4BC2-BD68-E4C453416CA5}" srcOrd="3" destOrd="0" parTransId="{FF16EDAF-8485-41F0-A11C-C16C36194628}" sibTransId="{3D05E0DC-400C-41AF-BE70-32DC4B75EFA4}"/>
    <dgm:cxn modelId="{3ECACC9C-E431-451D-9D70-E7848D2083B3}" srcId="{0BAB20C4-4A35-495A-94DE-AD7D039DD6DC}" destId="{0F9E5680-8770-4DFC-8C38-F39EA5427D46}" srcOrd="0" destOrd="0" parTransId="{4926ACDD-F843-4EF7-8D99-A76FA449DE47}" sibTransId="{6C52D498-6C5D-4790-91A2-413F917EA856}"/>
    <dgm:cxn modelId="{184A9766-A9CA-4023-8E1A-755C3D5747F3}" type="presOf" srcId="{3F95B81C-F917-468C-A396-2E999FC8AA94}" destId="{CC2FDD26-0459-436D-A5F8-4E594E2A7BDF}" srcOrd="0" destOrd="0" presId="urn:microsoft.com/office/officeart/2005/8/layout/vProcess5"/>
    <dgm:cxn modelId="{B94959ED-DB36-4CA4-8DF6-2ACF99C4DE72}" type="presOf" srcId="{6C52D498-6C5D-4790-91A2-413F917EA856}" destId="{2651BE8A-FE8A-47D6-BA91-FDEBF5DDCF5F}" srcOrd="0" destOrd="0" presId="urn:microsoft.com/office/officeart/2005/8/layout/vProcess5"/>
    <dgm:cxn modelId="{69B3AA2F-64F6-41C9-B5F3-F70D7597F3F0}" srcId="{0BAB20C4-4A35-495A-94DE-AD7D039DD6DC}" destId="{A5B466E8-383B-4400-BCE3-2D87057566A6}" srcOrd="1" destOrd="0" parTransId="{5B4768BB-E183-4C3D-A152-C642BD9ECF4E}" sibTransId="{F8F53B28-169B-41C3-A7A9-D1D3DF3CAFE8}"/>
    <dgm:cxn modelId="{8C7777B3-3398-4382-9FC5-1285BB96BDA9}" type="presOf" srcId="{3F95B81C-F917-468C-A396-2E999FC8AA94}" destId="{A94CEB82-F6CF-4E71-8186-2D1A9C2230B0}" srcOrd="1" destOrd="0" presId="urn:microsoft.com/office/officeart/2005/8/layout/vProcess5"/>
    <dgm:cxn modelId="{CACF9919-DC4B-4190-B302-230FCCAC9942}" type="presOf" srcId="{A5B466E8-383B-4400-BCE3-2D87057566A6}" destId="{9835D95C-8F85-4B16-8A77-5FC24A978C5B}" srcOrd="0" destOrd="0" presId="urn:microsoft.com/office/officeart/2005/8/layout/vProcess5"/>
    <dgm:cxn modelId="{949C6211-8F95-4360-93E3-17C84618CBC9}" type="presOf" srcId="{F8F53B28-169B-41C3-A7A9-D1D3DF3CAFE8}" destId="{8D1E9F36-839D-46C9-A678-7A26FCB50009}" srcOrd="0" destOrd="0" presId="urn:microsoft.com/office/officeart/2005/8/layout/vProcess5"/>
    <dgm:cxn modelId="{34165A12-DB75-4B83-AC5F-A934F89E5BDB}" type="presOf" srcId="{0F9E5680-8770-4DFC-8C38-F39EA5427D46}" destId="{D84D5F41-D15C-43AE-ADF3-783177BDFF31}" srcOrd="1" destOrd="0" presId="urn:microsoft.com/office/officeart/2005/8/layout/vProcess5"/>
    <dgm:cxn modelId="{10406214-3EE2-45B3-B2F9-0BB72B43E0C1}" type="presOf" srcId="{94FA98EF-472A-4BC2-BD68-E4C453416CA5}" destId="{2D4C677F-CC6D-4DD6-B22A-DAA40E408C63}" srcOrd="0" destOrd="0" presId="urn:microsoft.com/office/officeart/2005/8/layout/vProcess5"/>
    <dgm:cxn modelId="{8BCDCBF7-A785-4B9D-B9EA-B6C356E0F7E1}" srcId="{0BAB20C4-4A35-495A-94DE-AD7D039DD6DC}" destId="{3F95B81C-F917-468C-A396-2E999FC8AA94}" srcOrd="2" destOrd="0" parTransId="{06304776-FA4E-4899-8561-968A83924213}" sibTransId="{583F97E6-C9B7-48DC-AC22-FCF7DBCA38CF}"/>
    <dgm:cxn modelId="{79307EDC-B5FB-40AE-BF5E-6CEB5A7338B2}" type="presOf" srcId="{A5B466E8-383B-4400-BCE3-2D87057566A6}" destId="{73216EC7-872C-4C72-876C-F0A015747442}" srcOrd="1" destOrd="0" presId="urn:microsoft.com/office/officeart/2005/8/layout/vProcess5"/>
    <dgm:cxn modelId="{AA4A02EA-3BEB-4264-A733-33B117B9FCA2}" type="presOf" srcId="{583F97E6-C9B7-48DC-AC22-FCF7DBCA38CF}" destId="{5002A580-5F84-436C-9C75-C52247230EA6}" srcOrd="0" destOrd="0" presId="urn:microsoft.com/office/officeart/2005/8/layout/vProcess5"/>
    <dgm:cxn modelId="{491E7114-FD25-4CF3-8FB2-DEE86B27EB90}" type="presOf" srcId="{94FA98EF-472A-4BC2-BD68-E4C453416CA5}" destId="{79A760D5-262C-495F-930A-E1D386446729}" srcOrd="1" destOrd="0" presId="urn:microsoft.com/office/officeart/2005/8/layout/vProcess5"/>
    <dgm:cxn modelId="{566554C7-2299-4E14-A22D-B0586139396A}" type="presOf" srcId="{0BAB20C4-4A35-495A-94DE-AD7D039DD6DC}" destId="{5B711C31-53CD-42CE-A89F-15350D69C943}" srcOrd="0" destOrd="0" presId="urn:microsoft.com/office/officeart/2005/8/layout/vProcess5"/>
    <dgm:cxn modelId="{CD3530C0-F6AB-428F-998C-056708628867}" type="presParOf" srcId="{5B711C31-53CD-42CE-A89F-15350D69C943}" destId="{D53D4737-8A50-4ADE-A254-A69B52034E95}" srcOrd="0" destOrd="0" presId="urn:microsoft.com/office/officeart/2005/8/layout/vProcess5"/>
    <dgm:cxn modelId="{0697E63B-2FAC-4301-832D-8107601EA4BF}" type="presParOf" srcId="{5B711C31-53CD-42CE-A89F-15350D69C943}" destId="{CA25E0CD-477D-4211-9318-95C018C34A1A}" srcOrd="1" destOrd="0" presId="urn:microsoft.com/office/officeart/2005/8/layout/vProcess5"/>
    <dgm:cxn modelId="{18990801-D71A-4A68-B13B-3A1D80611080}" type="presParOf" srcId="{5B711C31-53CD-42CE-A89F-15350D69C943}" destId="{9835D95C-8F85-4B16-8A77-5FC24A978C5B}" srcOrd="2" destOrd="0" presId="urn:microsoft.com/office/officeart/2005/8/layout/vProcess5"/>
    <dgm:cxn modelId="{DA7C9295-0731-46FC-9FF9-DB037AC1FA8A}" type="presParOf" srcId="{5B711C31-53CD-42CE-A89F-15350D69C943}" destId="{CC2FDD26-0459-436D-A5F8-4E594E2A7BDF}" srcOrd="3" destOrd="0" presId="urn:microsoft.com/office/officeart/2005/8/layout/vProcess5"/>
    <dgm:cxn modelId="{C3EDCF68-DE49-4206-8846-FAE8E15F4A9F}" type="presParOf" srcId="{5B711C31-53CD-42CE-A89F-15350D69C943}" destId="{2D4C677F-CC6D-4DD6-B22A-DAA40E408C63}" srcOrd="4" destOrd="0" presId="urn:microsoft.com/office/officeart/2005/8/layout/vProcess5"/>
    <dgm:cxn modelId="{42638735-1DB9-4BF1-9E5D-BF3C6ABB3156}" type="presParOf" srcId="{5B711C31-53CD-42CE-A89F-15350D69C943}" destId="{2651BE8A-FE8A-47D6-BA91-FDEBF5DDCF5F}" srcOrd="5" destOrd="0" presId="urn:microsoft.com/office/officeart/2005/8/layout/vProcess5"/>
    <dgm:cxn modelId="{0476562D-D61F-411F-B052-0991F54062E5}" type="presParOf" srcId="{5B711C31-53CD-42CE-A89F-15350D69C943}" destId="{8D1E9F36-839D-46C9-A678-7A26FCB50009}" srcOrd="6" destOrd="0" presId="urn:microsoft.com/office/officeart/2005/8/layout/vProcess5"/>
    <dgm:cxn modelId="{B218A172-1F8B-4309-97F1-156C5DFF7E6F}" type="presParOf" srcId="{5B711C31-53CD-42CE-A89F-15350D69C943}" destId="{5002A580-5F84-436C-9C75-C52247230EA6}" srcOrd="7" destOrd="0" presId="urn:microsoft.com/office/officeart/2005/8/layout/vProcess5"/>
    <dgm:cxn modelId="{EF211865-FCDB-4302-ABFE-5A9EBF6FBCC6}" type="presParOf" srcId="{5B711C31-53CD-42CE-A89F-15350D69C943}" destId="{D84D5F41-D15C-43AE-ADF3-783177BDFF31}" srcOrd="8" destOrd="0" presId="urn:microsoft.com/office/officeart/2005/8/layout/vProcess5"/>
    <dgm:cxn modelId="{098E0D38-6AB3-4D40-B90F-03B19DD002DF}" type="presParOf" srcId="{5B711C31-53CD-42CE-A89F-15350D69C943}" destId="{73216EC7-872C-4C72-876C-F0A015747442}" srcOrd="9" destOrd="0" presId="urn:microsoft.com/office/officeart/2005/8/layout/vProcess5"/>
    <dgm:cxn modelId="{53EED0E2-9FB1-4EFF-813A-D66634AD7907}" type="presParOf" srcId="{5B711C31-53CD-42CE-A89F-15350D69C943}" destId="{A94CEB82-F6CF-4E71-8186-2D1A9C2230B0}" srcOrd="10" destOrd="0" presId="urn:microsoft.com/office/officeart/2005/8/layout/vProcess5"/>
    <dgm:cxn modelId="{415BA090-C316-4439-BDD8-C980E2D7E4E2}" type="presParOf" srcId="{5B711C31-53CD-42CE-A89F-15350D69C943}" destId="{79A760D5-262C-495F-930A-E1D386446729}"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ACEC62B-48F5-4FF3-8228-9A0AD41E5CB1}" type="doc">
      <dgm:prSet loTypeId="urn:microsoft.com/office/officeart/2005/8/layout/default" loCatId="list" qsTypeId="urn:microsoft.com/office/officeart/2005/8/quickstyle/simple3" qsCatId="simple" csTypeId="urn:microsoft.com/office/officeart/2005/8/colors/colorful2" csCatId="colorful"/>
      <dgm:spPr/>
      <dgm:t>
        <a:bodyPr/>
        <a:lstStyle/>
        <a:p>
          <a:endParaRPr lang="en-US"/>
        </a:p>
      </dgm:t>
    </dgm:pt>
    <dgm:pt modelId="{9FB259E6-2F0F-4E1A-BD0B-3FAC2FA015BC}">
      <dgm:prSet/>
      <dgm:spPr/>
      <dgm:t>
        <a:bodyPr/>
        <a:lstStyle/>
        <a:p>
          <a:pPr rtl="0"/>
          <a:r>
            <a:rPr lang="en-US" smtClean="0"/>
            <a:t>Employment requirements and special allowances</a:t>
          </a:r>
          <a:endParaRPr lang="en-US"/>
        </a:p>
      </dgm:t>
    </dgm:pt>
    <dgm:pt modelId="{38AA8537-5DA0-4732-8BAD-08E2A613D925}" type="parTrans" cxnId="{A824FB0D-324B-4E84-A865-4B69178DFB31}">
      <dgm:prSet/>
      <dgm:spPr/>
      <dgm:t>
        <a:bodyPr/>
        <a:lstStyle/>
        <a:p>
          <a:endParaRPr lang="en-US"/>
        </a:p>
      </dgm:t>
    </dgm:pt>
    <dgm:pt modelId="{9D9E4BF9-6C94-41CB-9AC3-C9F23059F8B3}" type="sibTrans" cxnId="{A824FB0D-324B-4E84-A865-4B69178DFB31}">
      <dgm:prSet/>
      <dgm:spPr/>
      <dgm:t>
        <a:bodyPr/>
        <a:lstStyle/>
        <a:p>
          <a:endParaRPr lang="en-US"/>
        </a:p>
      </dgm:t>
    </dgm:pt>
    <dgm:pt modelId="{D6F809FA-94AC-4933-AA77-0B45703B9C4A}">
      <dgm:prSet/>
      <dgm:spPr/>
      <dgm:t>
        <a:bodyPr/>
        <a:lstStyle/>
        <a:p>
          <a:pPr rtl="0"/>
          <a:r>
            <a:rPr lang="en-US" smtClean="0"/>
            <a:t>Provider incentives </a:t>
          </a:r>
          <a:endParaRPr lang="en-US"/>
        </a:p>
      </dgm:t>
    </dgm:pt>
    <dgm:pt modelId="{5B4DD613-0FC2-4B90-8915-78F7FBFFDE73}" type="parTrans" cxnId="{81D6F1D0-2046-42F3-863F-318078857563}">
      <dgm:prSet/>
      <dgm:spPr/>
      <dgm:t>
        <a:bodyPr/>
        <a:lstStyle/>
        <a:p>
          <a:endParaRPr lang="en-US"/>
        </a:p>
      </dgm:t>
    </dgm:pt>
    <dgm:pt modelId="{2C132114-1C38-47BB-8859-3DD0F739DD80}" type="sibTrans" cxnId="{81D6F1D0-2046-42F3-863F-318078857563}">
      <dgm:prSet/>
      <dgm:spPr/>
      <dgm:t>
        <a:bodyPr/>
        <a:lstStyle/>
        <a:p>
          <a:endParaRPr lang="en-US"/>
        </a:p>
      </dgm:t>
    </dgm:pt>
    <dgm:pt modelId="{27BA901E-0806-47D6-BDA4-5AA3E7D66626}">
      <dgm:prSet/>
      <dgm:spPr/>
      <dgm:t>
        <a:bodyPr/>
        <a:lstStyle/>
        <a:p>
          <a:pPr rtl="0"/>
          <a:r>
            <a:rPr lang="en-US" smtClean="0"/>
            <a:t>Professional development and collaboration</a:t>
          </a:r>
          <a:endParaRPr lang="en-US"/>
        </a:p>
      </dgm:t>
    </dgm:pt>
    <dgm:pt modelId="{15D666B9-A6D5-48D4-99C4-5E586DFDDCDA}" type="parTrans" cxnId="{71172926-F788-4D8A-AA31-E5F365BEEC94}">
      <dgm:prSet/>
      <dgm:spPr/>
      <dgm:t>
        <a:bodyPr/>
        <a:lstStyle/>
        <a:p>
          <a:endParaRPr lang="en-US"/>
        </a:p>
      </dgm:t>
    </dgm:pt>
    <dgm:pt modelId="{CEA064DF-E9DC-4E2E-9BCE-357397E6CE67}" type="sibTrans" cxnId="{71172926-F788-4D8A-AA31-E5F365BEEC94}">
      <dgm:prSet/>
      <dgm:spPr/>
      <dgm:t>
        <a:bodyPr/>
        <a:lstStyle/>
        <a:p>
          <a:endParaRPr lang="en-US"/>
        </a:p>
      </dgm:t>
    </dgm:pt>
    <dgm:pt modelId="{9D3B1570-B3B4-4DD8-A0CC-6F24B34B0D9D}">
      <dgm:prSet/>
      <dgm:spPr/>
      <dgm:t>
        <a:bodyPr/>
        <a:lstStyle/>
        <a:p>
          <a:pPr rtl="0"/>
          <a:r>
            <a:rPr lang="en-US" smtClean="0"/>
            <a:t>Dissemination and coordination</a:t>
          </a:r>
          <a:endParaRPr lang="en-US"/>
        </a:p>
      </dgm:t>
    </dgm:pt>
    <dgm:pt modelId="{F6184C0B-82D3-4D60-8C1B-2E5BF0D78090}" type="parTrans" cxnId="{B08BA7E0-3F7E-41B2-8FDD-70D2D9E2E2BF}">
      <dgm:prSet/>
      <dgm:spPr/>
      <dgm:t>
        <a:bodyPr/>
        <a:lstStyle/>
        <a:p>
          <a:endParaRPr lang="en-US"/>
        </a:p>
      </dgm:t>
    </dgm:pt>
    <dgm:pt modelId="{DD183522-F63E-4FA3-96BC-CF40A76343E9}" type="sibTrans" cxnId="{B08BA7E0-3F7E-41B2-8FDD-70D2D9E2E2BF}">
      <dgm:prSet/>
      <dgm:spPr/>
      <dgm:t>
        <a:bodyPr/>
        <a:lstStyle/>
        <a:p>
          <a:endParaRPr lang="en-US"/>
        </a:p>
      </dgm:t>
    </dgm:pt>
    <dgm:pt modelId="{65F615AA-8615-45C4-B98C-5E8961940226}" type="pres">
      <dgm:prSet presAssocID="{5ACEC62B-48F5-4FF3-8228-9A0AD41E5CB1}" presName="diagram" presStyleCnt="0">
        <dgm:presLayoutVars>
          <dgm:dir/>
          <dgm:resizeHandles val="exact"/>
        </dgm:presLayoutVars>
      </dgm:prSet>
      <dgm:spPr/>
      <dgm:t>
        <a:bodyPr/>
        <a:lstStyle/>
        <a:p>
          <a:endParaRPr lang="en-US"/>
        </a:p>
      </dgm:t>
    </dgm:pt>
    <dgm:pt modelId="{0F13EF72-9307-4075-BD4B-27D9C45986D0}" type="pres">
      <dgm:prSet presAssocID="{9FB259E6-2F0F-4E1A-BD0B-3FAC2FA015BC}" presName="node" presStyleLbl="node1" presStyleIdx="0" presStyleCnt="4">
        <dgm:presLayoutVars>
          <dgm:bulletEnabled val="1"/>
        </dgm:presLayoutVars>
      </dgm:prSet>
      <dgm:spPr/>
      <dgm:t>
        <a:bodyPr/>
        <a:lstStyle/>
        <a:p>
          <a:endParaRPr lang="en-US"/>
        </a:p>
      </dgm:t>
    </dgm:pt>
    <dgm:pt modelId="{C66D414F-F8EA-43E4-95B2-DA9C0C6DC79E}" type="pres">
      <dgm:prSet presAssocID="{9D9E4BF9-6C94-41CB-9AC3-C9F23059F8B3}" presName="sibTrans" presStyleCnt="0"/>
      <dgm:spPr/>
    </dgm:pt>
    <dgm:pt modelId="{F2CD47F1-26EB-46E9-93CB-13D48E943068}" type="pres">
      <dgm:prSet presAssocID="{D6F809FA-94AC-4933-AA77-0B45703B9C4A}" presName="node" presStyleLbl="node1" presStyleIdx="1" presStyleCnt="4">
        <dgm:presLayoutVars>
          <dgm:bulletEnabled val="1"/>
        </dgm:presLayoutVars>
      </dgm:prSet>
      <dgm:spPr/>
      <dgm:t>
        <a:bodyPr/>
        <a:lstStyle/>
        <a:p>
          <a:endParaRPr lang="en-US"/>
        </a:p>
      </dgm:t>
    </dgm:pt>
    <dgm:pt modelId="{87D88B72-03FD-43C6-9714-5775C5000D70}" type="pres">
      <dgm:prSet presAssocID="{2C132114-1C38-47BB-8859-3DD0F739DD80}" presName="sibTrans" presStyleCnt="0"/>
      <dgm:spPr/>
    </dgm:pt>
    <dgm:pt modelId="{8425BE81-D85E-4BD7-B1A6-E2588DC3EF20}" type="pres">
      <dgm:prSet presAssocID="{27BA901E-0806-47D6-BDA4-5AA3E7D66626}" presName="node" presStyleLbl="node1" presStyleIdx="2" presStyleCnt="4">
        <dgm:presLayoutVars>
          <dgm:bulletEnabled val="1"/>
        </dgm:presLayoutVars>
      </dgm:prSet>
      <dgm:spPr/>
      <dgm:t>
        <a:bodyPr/>
        <a:lstStyle/>
        <a:p>
          <a:endParaRPr lang="en-US"/>
        </a:p>
      </dgm:t>
    </dgm:pt>
    <dgm:pt modelId="{CFE9B502-9A63-4337-AE63-447C053B8808}" type="pres">
      <dgm:prSet presAssocID="{CEA064DF-E9DC-4E2E-9BCE-357397E6CE67}" presName="sibTrans" presStyleCnt="0"/>
      <dgm:spPr/>
    </dgm:pt>
    <dgm:pt modelId="{24627EC2-98D1-45D3-B55C-D4AF5DACC423}" type="pres">
      <dgm:prSet presAssocID="{9D3B1570-B3B4-4DD8-A0CC-6F24B34B0D9D}" presName="node" presStyleLbl="node1" presStyleIdx="3" presStyleCnt="4">
        <dgm:presLayoutVars>
          <dgm:bulletEnabled val="1"/>
        </dgm:presLayoutVars>
      </dgm:prSet>
      <dgm:spPr/>
      <dgm:t>
        <a:bodyPr/>
        <a:lstStyle/>
        <a:p>
          <a:endParaRPr lang="en-US"/>
        </a:p>
      </dgm:t>
    </dgm:pt>
  </dgm:ptLst>
  <dgm:cxnLst>
    <dgm:cxn modelId="{71172926-F788-4D8A-AA31-E5F365BEEC94}" srcId="{5ACEC62B-48F5-4FF3-8228-9A0AD41E5CB1}" destId="{27BA901E-0806-47D6-BDA4-5AA3E7D66626}" srcOrd="2" destOrd="0" parTransId="{15D666B9-A6D5-48D4-99C4-5E586DFDDCDA}" sibTransId="{CEA064DF-E9DC-4E2E-9BCE-357397E6CE67}"/>
    <dgm:cxn modelId="{27FF9FD8-993B-4A0C-B9B8-6196EC8F160E}" type="presOf" srcId="{9FB259E6-2F0F-4E1A-BD0B-3FAC2FA015BC}" destId="{0F13EF72-9307-4075-BD4B-27D9C45986D0}" srcOrd="0" destOrd="0" presId="urn:microsoft.com/office/officeart/2005/8/layout/default"/>
    <dgm:cxn modelId="{38492ACF-7076-41FD-AEB7-7CC566B3C133}" type="presOf" srcId="{5ACEC62B-48F5-4FF3-8228-9A0AD41E5CB1}" destId="{65F615AA-8615-45C4-B98C-5E8961940226}" srcOrd="0" destOrd="0" presId="urn:microsoft.com/office/officeart/2005/8/layout/default"/>
    <dgm:cxn modelId="{1F8E89E6-04F3-4326-8E73-82F87D38C9DF}" type="presOf" srcId="{9D3B1570-B3B4-4DD8-A0CC-6F24B34B0D9D}" destId="{24627EC2-98D1-45D3-B55C-D4AF5DACC423}" srcOrd="0" destOrd="0" presId="urn:microsoft.com/office/officeart/2005/8/layout/default"/>
    <dgm:cxn modelId="{81D6F1D0-2046-42F3-863F-318078857563}" srcId="{5ACEC62B-48F5-4FF3-8228-9A0AD41E5CB1}" destId="{D6F809FA-94AC-4933-AA77-0B45703B9C4A}" srcOrd="1" destOrd="0" parTransId="{5B4DD613-0FC2-4B90-8915-78F7FBFFDE73}" sibTransId="{2C132114-1C38-47BB-8859-3DD0F739DD80}"/>
    <dgm:cxn modelId="{B08BA7E0-3F7E-41B2-8FDD-70D2D9E2E2BF}" srcId="{5ACEC62B-48F5-4FF3-8228-9A0AD41E5CB1}" destId="{9D3B1570-B3B4-4DD8-A0CC-6F24B34B0D9D}" srcOrd="3" destOrd="0" parTransId="{F6184C0B-82D3-4D60-8C1B-2E5BF0D78090}" sibTransId="{DD183522-F63E-4FA3-96BC-CF40A76343E9}"/>
    <dgm:cxn modelId="{A824FB0D-324B-4E84-A865-4B69178DFB31}" srcId="{5ACEC62B-48F5-4FF3-8228-9A0AD41E5CB1}" destId="{9FB259E6-2F0F-4E1A-BD0B-3FAC2FA015BC}" srcOrd="0" destOrd="0" parTransId="{38AA8537-5DA0-4732-8BAD-08E2A613D925}" sibTransId="{9D9E4BF9-6C94-41CB-9AC3-C9F23059F8B3}"/>
    <dgm:cxn modelId="{E0D9767C-FC46-4304-B133-112223783B61}" type="presOf" srcId="{27BA901E-0806-47D6-BDA4-5AA3E7D66626}" destId="{8425BE81-D85E-4BD7-B1A6-E2588DC3EF20}" srcOrd="0" destOrd="0" presId="urn:microsoft.com/office/officeart/2005/8/layout/default"/>
    <dgm:cxn modelId="{FBEDA60D-CF5E-4E3C-98E0-0785A8058C65}" type="presOf" srcId="{D6F809FA-94AC-4933-AA77-0B45703B9C4A}" destId="{F2CD47F1-26EB-46E9-93CB-13D48E943068}" srcOrd="0" destOrd="0" presId="urn:microsoft.com/office/officeart/2005/8/layout/default"/>
    <dgm:cxn modelId="{9B62DE97-DECD-46EA-BFBA-0DB35497E88A}" type="presParOf" srcId="{65F615AA-8615-45C4-B98C-5E8961940226}" destId="{0F13EF72-9307-4075-BD4B-27D9C45986D0}" srcOrd="0" destOrd="0" presId="urn:microsoft.com/office/officeart/2005/8/layout/default"/>
    <dgm:cxn modelId="{EC0ED24F-2113-497D-AA7E-169BB7B47FA3}" type="presParOf" srcId="{65F615AA-8615-45C4-B98C-5E8961940226}" destId="{C66D414F-F8EA-43E4-95B2-DA9C0C6DC79E}" srcOrd="1" destOrd="0" presId="urn:microsoft.com/office/officeart/2005/8/layout/default"/>
    <dgm:cxn modelId="{19E8A41E-8395-432B-B522-D29F184F182B}" type="presParOf" srcId="{65F615AA-8615-45C4-B98C-5E8961940226}" destId="{F2CD47F1-26EB-46E9-93CB-13D48E943068}" srcOrd="2" destOrd="0" presId="urn:microsoft.com/office/officeart/2005/8/layout/default"/>
    <dgm:cxn modelId="{8E2DD7B8-4CE2-4C9C-BC29-2579890407B6}" type="presParOf" srcId="{65F615AA-8615-45C4-B98C-5E8961940226}" destId="{87D88B72-03FD-43C6-9714-5775C5000D70}" srcOrd="3" destOrd="0" presId="urn:microsoft.com/office/officeart/2005/8/layout/default"/>
    <dgm:cxn modelId="{8F37B251-6662-4126-885A-FF5A0015FC49}" type="presParOf" srcId="{65F615AA-8615-45C4-B98C-5E8961940226}" destId="{8425BE81-D85E-4BD7-B1A6-E2588DC3EF20}" srcOrd="4" destOrd="0" presId="urn:microsoft.com/office/officeart/2005/8/layout/default"/>
    <dgm:cxn modelId="{A735B059-E9C5-4E0E-B57D-DE9416C63EDC}" type="presParOf" srcId="{65F615AA-8615-45C4-B98C-5E8961940226}" destId="{CFE9B502-9A63-4337-AE63-447C053B8808}" srcOrd="5" destOrd="0" presId="urn:microsoft.com/office/officeart/2005/8/layout/default"/>
    <dgm:cxn modelId="{2B2A523C-860E-4910-B80F-D6DF4DBA6A61}" type="presParOf" srcId="{65F615AA-8615-45C4-B98C-5E8961940226}" destId="{24627EC2-98D1-45D3-B55C-D4AF5DACC423}"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C72A85-0B52-4269-9BDF-471B718C2C5B}">
      <dsp:nvSpPr>
        <dsp:cNvPr id="0" name=""/>
        <dsp:cNvSpPr/>
      </dsp:nvSpPr>
      <dsp:spPr>
        <a:xfrm>
          <a:off x="339746" y="315"/>
          <a:ext cx="1904367" cy="1904367"/>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dirty="0" smtClean="0"/>
            <a:t>Poverty</a:t>
          </a:r>
          <a:endParaRPr lang="en-US" sz="2600" kern="1200" dirty="0"/>
        </a:p>
      </dsp:txBody>
      <dsp:txXfrm>
        <a:off x="618634" y="279203"/>
        <a:ext cx="1346591" cy="1346591"/>
      </dsp:txXfrm>
    </dsp:sp>
    <dsp:sp modelId="{83F7CC17-BDFC-4D44-9C0F-1A4D791E3AE0}">
      <dsp:nvSpPr>
        <dsp:cNvPr id="0" name=""/>
        <dsp:cNvSpPr/>
      </dsp:nvSpPr>
      <dsp:spPr>
        <a:xfrm>
          <a:off x="2398748" y="400232"/>
          <a:ext cx="1104533" cy="1104533"/>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2545154" y="822605"/>
        <a:ext cx="811721" cy="259787"/>
      </dsp:txXfrm>
    </dsp:sp>
    <dsp:sp modelId="{8F59D73F-1614-4E37-AA2D-44FD55441622}">
      <dsp:nvSpPr>
        <dsp:cNvPr id="0" name=""/>
        <dsp:cNvSpPr/>
      </dsp:nvSpPr>
      <dsp:spPr>
        <a:xfrm>
          <a:off x="3657916" y="315"/>
          <a:ext cx="1904367" cy="1904367"/>
        </a:xfrm>
        <a:prstGeom prst="ellipse">
          <a:avLst/>
        </a:prstGeom>
        <a:solidFill>
          <a:schemeClr val="accent4">
            <a:hueOff val="-2598898"/>
            <a:satOff val="-13111"/>
            <a:lumOff val="78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dirty="0" smtClean="0"/>
            <a:t>Early Special Needs</a:t>
          </a:r>
          <a:endParaRPr lang="en-US" sz="2600" kern="1200" dirty="0"/>
        </a:p>
      </dsp:txBody>
      <dsp:txXfrm>
        <a:off x="3936804" y="279203"/>
        <a:ext cx="1346591" cy="1346591"/>
      </dsp:txXfrm>
    </dsp:sp>
    <dsp:sp modelId="{B9BF0ABE-6A5F-411E-A8D6-49D50E70776B}">
      <dsp:nvSpPr>
        <dsp:cNvPr id="0" name=""/>
        <dsp:cNvSpPr/>
      </dsp:nvSpPr>
      <dsp:spPr>
        <a:xfrm>
          <a:off x="5716918" y="400232"/>
          <a:ext cx="1104533" cy="1104533"/>
        </a:xfrm>
        <a:prstGeom prst="mathEqual">
          <a:avLst/>
        </a:prstGeom>
        <a:solidFill>
          <a:schemeClr val="accent4">
            <a:hueOff val="-5197797"/>
            <a:satOff val="-26222"/>
            <a:lumOff val="1568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178050">
            <a:lnSpc>
              <a:spcPct val="90000"/>
            </a:lnSpc>
            <a:spcBef>
              <a:spcPct val="0"/>
            </a:spcBef>
            <a:spcAft>
              <a:spcPct val="35000"/>
            </a:spcAft>
          </a:pPr>
          <a:endParaRPr lang="en-US" sz="4900" kern="1200"/>
        </a:p>
      </dsp:txBody>
      <dsp:txXfrm>
        <a:off x="5863324" y="627766"/>
        <a:ext cx="811721" cy="649465"/>
      </dsp:txXfrm>
    </dsp:sp>
    <dsp:sp modelId="{E9553CFE-BBE1-405E-B33E-F9C6F42AAA6B}">
      <dsp:nvSpPr>
        <dsp:cNvPr id="0" name=""/>
        <dsp:cNvSpPr/>
      </dsp:nvSpPr>
      <dsp:spPr>
        <a:xfrm>
          <a:off x="6976086" y="315"/>
          <a:ext cx="1904367" cy="1904367"/>
        </a:xfrm>
        <a:prstGeom prst="ellipse">
          <a:avLst/>
        </a:prstGeom>
        <a:solidFill>
          <a:schemeClr val="accent4">
            <a:hueOff val="-5197797"/>
            <a:satOff val="-26222"/>
            <a:lumOff val="15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Elevated Cumulative Risk</a:t>
          </a:r>
          <a:endParaRPr lang="en-US" sz="2000" kern="1200" dirty="0"/>
        </a:p>
      </dsp:txBody>
      <dsp:txXfrm>
        <a:off x="7254974" y="279203"/>
        <a:ext cx="1346591" cy="13465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7B7454-7C8C-4077-9444-0328EFA147B8}">
      <dsp:nvSpPr>
        <dsp:cNvPr id="0" name=""/>
        <dsp:cNvSpPr/>
      </dsp:nvSpPr>
      <dsp:spPr>
        <a:xfrm rot="5400000">
          <a:off x="2645931" y="1542039"/>
          <a:ext cx="1232855" cy="2111190"/>
        </a:xfrm>
        <a:prstGeom prst="bentUpArrow">
          <a:avLst>
            <a:gd name="adj1" fmla="val 32840"/>
            <a:gd name="adj2" fmla="val 25000"/>
            <a:gd name="adj3" fmla="val 35780"/>
          </a:avLst>
        </a:prstGeom>
        <a:solidFill>
          <a:schemeClr val="accent1">
            <a:tint val="40000"/>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704CCD-DA68-4379-A6FB-BEA96FFD67CA}">
      <dsp:nvSpPr>
        <dsp:cNvPr id="0" name=""/>
        <dsp:cNvSpPr/>
      </dsp:nvSpPr>
      <dsp:spPr>
        <a:xfrm>
          <a:off x="1193749" y="607721"/>
          <a:ext cx="4935924" cy="1453194"/>
        </a:xfrm>
        <a:prstGeom prst="roundRect">
          <a:avLst>
            <a:gd name="adj" fmla="val 166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b="1" kern="1200" dirty="0" smtClean="0"/>
            <a:t>Cost of disability-related treatment and care over lifetime: </a:t>
          </a:r>
          <a:endParaRPr lang="en-US" sz="2700" kern="1200" dirty="0"/>
        </a:p>
      </dsp:txBody>
      <dsp:txXfrm>
        <a:off x="1264701" y="678673"/>
        <a:ext cx="4794020" cy="1311290"/>
      </dsp:txXfrm>
    </dsp:sp>
    <dsp:sp modelId="{E054FC48-F188-4EE5-93BA-4A0F8070D9E9}">
      <dsp:nvSpPr>
        <dsp:cNvPr id="0" name=""/>
        <dsp:cNvSpPr/>
      </dsp:nvSpPr>
      <dsp:spPr>
        <a:xfrm>
          <a:off x="5222586" y="450158"/>
          <a:ext cx="2270463" cy="1766113"/>
        </a:xfrm>
        <a:prstGeom prst="rect">
          <a:avLst/>
        </a:prstGeom>
        <a:noFill/>
        <a:ln>
          <a:noFill/>
        </a:ln>
        <a:effectLst/>
      </dsp:spPr>
      <dsp:style>
        <a:lnRef idx="0">
          <a:scrgbClr r="0" g="0" b="0"/>
        </a:lnRef>
        <a:fillRef idx="0">
          <a:scrgbClr r="0" g="0" b="0"/>
        </a:fillRef>
        <a:effectRef idx="0">
          <a:scrgbClr r="0" g="0" b="0"/>
        </a:effectRef>
        <a:fontRef idx="minor"/>
      </dsp:style>
    </dsp:sp>
    <dsp:sp modelId="{73ADFCBC-B079-48F9-9DF0-6607CC32ECEA}">
      <dsp:nvSpPr>
        <dsp:cNvPr id="0" name=""/>
        <dsp:cNvSpPr/>
      </dsp:nvSpPr>
      <dsp:spPr>
        <a:xfrm>
          <a:off x="4344406" y="2285992"/>
          <a:ext cx="2403248" cy="910803"/>
        </a:xfrm>
        <a:prstGeom prst="roundRect">
          <a:avLst>
            <a:gd name="adj" fmla="val 1667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b="1" kern="1200" dirty="0" smtClean="0">
              <a:solidFill>
                <a:schemeClr val="bg1"/>
              </a:solidFill>
            </a:rPr>
            <a:t>$1.5-2.5 million</a:t>
          </a:r>
          <a:endParaRPr lang="en-US" sz="3600" b="1" kern="1200" dirty="0">
            <a:solidFill>
              <a:schemeClr val="bg1"/>
            </a:solidFill>
          </a:endParaRPr>
        </a:p>
      </dsp:txBody>
      <dsp:txXfrm>
        <a:off x="4388876" y="2330462"/>
        <a:ext cx="2314308" cy="8218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9FD00C-C3FF-44F9-9F0B-C1C35450FAEB}">
      <dsp:nvSpPr>
        <dsp:cNvPr id="0" name=""/>
        <dsp:cNvSpPr/>
      </dsp:nvSpPr>
      <dsp:spPr>
        <a:xfrm>
          <a:off x="0" y="0"/>
          <a:ext cx="3285744" cy="74066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Subsidy receipt</a:t>
          </a:r>
          <a:endParaRPr lang="en-US" sz="1900" kern="1200" dirty="0"/>
        </a:p>
      </dsp:txBody>
      <dsp:txXfrm>
        <a:off x="21693" y="21693"/>
        <a:ext cx="2399852" cy="697278"/>
      </dsp:txXfrm>
    </dsp:sp>
    <dsp:sp modelId="{C0A9AA1E-300B-4A14-94E0-CA42DDD512FC}">
      <dsp:nvSpPr>
        <dsp:cNvPr id="0" name=""/>
        <dsp:cNvSpPr/>
      </dsp:nvSpPr>
      <dsp:spPr>
        <a:xfrm>
          <a:off x="245364" y="843534"/>
          <a:ext cx="3285744" cy="740664"/>
        </a:xfrm>
        <a:prstGeom prst="roundRect">
          <a:avLst>
            <a:gd name="adj" fmla="val 10000"/>
          </a:avLst>
        </a:prstGeom>
        <a:solidFill>
          <a:schemeClr val="accent4">
            <a:hueOff val="-1299449"/>
            <a:satOff val="-6556"/>
            <a:lumOff val="392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ECE access</a:t>
          </a:r>
          <a:endParaRPr lang="en-US" sz="1900" kern="1200" dirty="0"/>
        </a:p>
      </dsp:txBody>
      <dsp:txXfrm>
        <a:off x="267057" y="865227"/>
        <a:ext cx="2515562" cy="697277"/>
      </dsp:txXfrm>
    </dsp:sp>
    <dsp:sp modelId="{D6BE2EB2-157E-4BF2-90D3-68AD629EBF77}">
      <dsp:nvSpPr>
        <dsp:cNvPr id="0" name=""/>
        <dsp:cNvSpPr/>
      </dsp:nvSpPr>
      <dsp:spPr>
        <a:xfrm>
          <a:off x="490727" y="1687068"/>
          <a:ext cx="3285744" cy="740664"/>
        </a:xfrm>
        <a:prstGeom prst="roundRect">
          <a:avLst>
            <a:gd name="adj" fmla="val 10000"/>
          </a:avLst>
        </a:prstGeom>
        <a:solidFill>
          <a:schemeClr val="accent4">
            <a:hueOff val="-2598898"/>
            <a:satOff val="-13111"/>
            <a:lumOff val="78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b="1" kern="1200" dirty="0" smtClean="0">
              <a:solidFill>
                <a:schemeClr val="bg2"/>
              </a:solidFill>
            </a:rPr>
            <a:t>High quality care</a:t>
          </a:r>
        </a:p>
      </dsp:txBody>
      <dsp:txXfrm>
        <a:off x="512420" y="1708761"/>
        <a:ext cx="2515562" cy="697277"/>
      </dsp:txXfrm>
    </dsp:sp>
    <dsp:sp modelId="{0FFA0E0F-1835-4357-9EEC-1C8E07F7369E}">
      <dsp:nvSpPr>
        <dsp:cNvPr id="0" name=""/>
        <dsp:cNvSpPr/>
      </dsp:nvSpPr>
      <dsp:spPr>
        <a:xfrm>
          <a:off x="736092" y="2530602"/>
          <a:ext cx="3285744" cy="740664"/>
        </a:xfrm>
        <a:prstGeom prst="roundRect">
          <a:avLst>
            <a:gd name="adj" fmla="val 10000"/>
          </a:avLst>
        </a:prstGeom>
        <a:solidFill>
          <a:schemeClr val="accent4">
            <a:hueOff val="-3898347"/>
            <a:satOff val="-19667"/>
            <a:lumOff val="117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Improved family and child outcomes</a:t>
          </a:r>
        </a:p>
      </dsp:txBody>
      <dsp:txXfrm>
        <a:off x="757785" y="2552295"/>
        <a:ext cx="2515562" cy="697278"/>
      </dsp:txXfrm>
    </dsp:sp>
    <dsp:sp modelId="{6FCFD665-EBA8-4271-BADB-7E51D6AC4277}">
      <dsp:nvSpPr>
        <dsp:cNvPr id="0" name=""/>
        <dsp:cNvSpPr/>
      </dsp:nvSpPr>
      <dsp:spPr>
        <a:xfrm>
          <a:off x="981455" y="3374136"/>
          <a:ext cx="3285744" cy="740664"/>
        </a:xfrm>
        <a:prstGeom prst="roundRect">
          <a:avLst>
            <a:gd name="adj" fmla="val 10000"/>
          </a:avLst>
        </a:prstGeom>
        <a:solidFill>
          <a:schemeClr val="accent4">
            <a:hueOff val="-5197797"/>
            <a:satOff val="-26222"/>
            <a:lumOff val="15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Reduced social and fiscal costs of poverty </a:t>
          </a:r>
        </a:p>
      </dsp:txBody>
      <dsp:txXfrm>
        <a:off x="1003148" y="3395829"/>
        <a:ext cx="2515562" cy="697277"/>
      </dsp:txXfrm>
    </dsp:sp>
    <dsp:sp modelId="{E8F8E55F-E74F-4C94-8048-E85DB6CF798D}">
      <dsp:nvSpPr>
        <dsp:cNvPr id="0" name=""/>
        <dsp:cNvSpPr/>
      </dsp:nvSpPr>
      <dsp:spPr>
        <a:xfrm>
          <a:off x="2804312" y="541096"/>
          <a:ext cx="481431" cy="481431"/>
        </a:xfrm>
        <a:prstGeom prst="downArrow">
          <a:avLst>
            <a:gd name="adj1" fmla="val 55000"/>
            <a:gd name="adj2" fmla="val 45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kern="1200"/>
        </a:p>
      </dsp:txBody>
      <dsp:txXfrm>
        <a:off x="2912634" y="541096"/>
        <a:ext cx="264787" cy="362277"/>
      </dsp:txXfrm>
    </dsp:sp>
    <dsp:sp modelId="{63A4D158-0209-4C3B-8291-B1DAB38E9678}">
      <dsp:nvSpPr>
        <dsp:cNvPr id="0" name=""/>
        <dsp:cNvSpPr/>
      </dsp:nvSpPr>
      <dsp:spPr>
        <a:xfrm>
          <a:off x="3049676" y="1384630"/>
          <a:ext cx="481431" cy="481431"/>
        </a:xfrm>
        <a:prstGeom prst="downArrow">
          <a:avLst>
            <a:gd name="adj1" fmla="val 55000"/>
            <a:gd name="adj2" fmla="val 45000"/>
          </a:avLst>
        </a:prstGeom>
        <a:solidFill>
          <a:schemeClr val="accent4">
            <a:tint val="40000"/>
            <a:alpha val="90000"/>
            <a:hueOff val="-1760191"/>
            <a:satOff val="1502"/>
            <a:lumOff val="737"/>
            <a:alphaOff val="0"/>
          </a:schemeClr>
        </a:solidFill>
        <a:ln w="25400" cap="flat" cmpd="sng" algn="ctr">
          <a:solidFill>
            <a:schemeClr val="accent4">
              <a:tint val="40000"/>
              <a:alpha val="90000"/>
              <a:hueOff val="-1760191"/>
              <a:satOff val="1502"/>
              <a:lumOff val="7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kern="1200"/>
        </a:p>
      </dsp:txBody>
      <dsp:txXfrm>
        <a:off x="3157998" y="1384630"/>
        <a:ext cx="264787" cy="362277"/>
      </dsp:txXfrm>
    </dsp:sp>
    <dsp:sp modelId="{80078156-33A6-4FB3-B247-0355A67BFF52}">
      <dsp:nvSpPr>
        <dsp:cNvPr id="0" name=""/>
        <dsp:cNvSpPr/>
      </dsp:nvSpPr>
      <dsp:spPr>
        <a:xfrm>
          <a:off x="3295040" y="2215819"/>
          <a:ext cx="481431" cy="481431"/>
        </a:xfrm>
        <a:prstGeom prst="downArrow">
          <a:avLst>
            <a:gd name="adj1" fmla="val 55000"/>
            <a:gd name="adj2" fmla="val 45000"/>
          </a:avLst>
        </a:prstGeom>
        <a:solidFill>
          <a:schemeClr val="accent4">
            <a:tint val="40000"/>
            <a:alpha val="90000"/>
            <a:hueOff val="-3520382"/>
            <a:satOff val="3004"/>
            <a:lumOff val="1475"/>
            <a:alphaOff val="0"/>
          </a:schemeClr>
        </a:solidFill>
        <a:ln w="25400" cap="flat" cmpd="sng" algn="ctr">
          <a:solidFill>
            <a:schemeClr val="accent4">
              <a:tint val="40000"/>
              <a:alpha val="90000"/>
              <a:hueOff val="-3520382"/>
              <a:satOff val="3004"/>
              <a:lumOff val="14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kern="1200"/>
        </a:p>
      </dsp:txBody>
      <dsp:txXfrm>
        <a:off x="3403362" y="2215819"/>
        <a:ext cx="264787" cy="362277"/>
      </dsp:txXfrm>
    </dsp:sp>
    <dsp:sp modelId="{E2BDBF60-0E2A-4BEE-8211-5AB5CB2F38F2}">
      <dsp:nvSpPr>
        <dsp:cNvPr id="0" name=""/>
        <dsp:cNvSpPr/>
      </dsp:nvSpPr>
      <dsp:spPr>
        <a:xfrm>
          <a:off x="3540404" y="3067583"/>
          <a:ext cx="481431" cy="481431"/>
        </a:xfrm>
        <a:prstGeom prst="downArrow">
          <a:avLst>
            <a:gd name="adj1" fmla="val 55000"/>
            <a:gd name="adj2" fmla="val 45000"/>
          </a:avLst>
        </a:prstGeom>
        <a:solidFill>
          <a:schemeClr val="accent4">
            <a:tint val="40000"/>
            <a:alpha val="90000"/>
            <a:hueOff val="-5280572"/>
            <a:satOff val="4506"/>
            <a:lumOff val="2212"/>
            <a:alphaOff val="0"/>
          </a:schemeClr>
        </a:solidFill>
        <a:ln w="25400" cap="flat" cmpd="sng" algn="ctr">
          <a:solidFill>
            <a:schemeClr val="accent4">
              <a:tint val="40000"/>
              <a:alpha val="90000"/>
              <a:hueOff val="-5280572"/>
              <a:satOff val="4506"/>
              <a:lumOff val="22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kern="1200"/>
        </a:p>
      </dsp:txBody>
      <dsp:txXfrm>
        <a:off x="3648726" y="3067583"/>
        <a:ext cx="264787" cy="3622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A28287-88F2-40AE-8B51-A17E15E6D1F7}">
      <dsp:nvSpPr>
        <dsp:cNvPr id="0" name=""/>
        <dsp:cNvSpPr/>
      </dsp:nvSpPr>
      <dsp:spPr>
        <a:xfrm>
          <a:off x="4241" y="445110"/>
          <a:ext cx="2169579" cy="820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66040" rIns="184912" bIns="66040" numCol="1" spcCol="1270" anchor="ctr" anchorCtr="0">
          <a:noAutofit/>
        </a:bodyPr>
        <a:lstStyle/>
        <a:p>
          <a:pPr lvl="0" algn="r" defTabSz="1155700">
            <a:lnSpc>
              <a:spcPct val="90000"/>
            </a:lnSpc>
            <a:spcBef>
              <a:spcPct val="0"/>
            </a:spcBef>
            <a:spcAft>
              <a:spcPct val="35000"/>
            </a:spcAft>
          </a:pPr>
          <a:r>
            <a:rPr lang="en-US" sz="2600" kern="1200" dirty="0" smtClean="0">
              <a:solidFill>
                <a:srgbClr val="000000"/>
              </a:solidFill>
            </a:rPr>
            <a:t>Subsidy Eligibility</a:t>
          </a:r>
          <a:endParaRPr lang="en-US" sz="2600" kern="1200" dirty="0">
            <a:solidFill>
              <a:srgbClr val="000000"/>
            </a:solidFill>
          </a:endParaRPr>
        </a:p>
      </dsp:txBody>
      <dsp:txXfrm>
        <a:off x="4241" y="445110"/>
        <a:ext cx="2169579" cy="820462"/>
      </dsp:txXfrm>
    </dsp:sp>
    <dsp:sp modelId="{DFCB6F01-F0DA-4164-8768-B27F9D82314D}">
      <dsp:nvSpPr>
        <dsp:cNvPr id="0" name=""/>
        <dsp:cNvSpPr/>
      </dsp:nvSpPr>
      <dsp:spPr>
        <a:xfrm>
          <a:off x="2173820" y="9240"/>
          <a:ext cx="433915" cy="1692203"/>
        </a:xfrm>
        <a:prstGeom prst="leftBrace">
          <a:avLst>
            <a:gd name="adj1" fmla="val 35000"/>
            <a:gd name="adj2" fmla="val 50000"/>
          </a:avLst>
        </a:pr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285CB4-404B-42CC-B935-9EC6D8F5D3B1}">
      <dsp:nvSpPr>
        <dsp:cNvPr id="0" name=""/>
        <dsp:cNvSpPr/>
      </dsp:nvSpPr>
      <dsp:spPr>
        <a:xfrm>
          <a:off x="2781302" y="9240"/>
          <a:ext cx="5901255" cy="1692203"/>
        </a:xfrm>
        <a:prstGeom prst="rect">
          <a:avLst/>
        </a:prstGeom>
        <a:solidFill>
          <a:schemeClr val="accent1">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smtClean="0"/>
            <a:t>Parent reported:</a:t>
          </a:r>
          <a:endParaRPr lang="en-US" sz="2600" kern="1200" dirty="0"/>
        </a:p>
        <a:p>
          <a:pPr marL="457200" lvl="2" indent="-228600" algn="l" defTabSz="1155700">
            <a:lnSpc>
              <a:spcPct val="90000"/>
            </a:lnSpc>
            <a:spcBef>
              <a:spcPct val="0"/>
            </a:spcBef>
            <a:spcAft>
              <a:spcPct val="15000"/>
            </a:spcAft>
            <a:buChar char="••"/>
          </a:pPr>
          <a:r>
            <a:rPr lang="en-US" sz="2600" kern="1200" dirty="0" smtClean="0"/>
            <a:t>Welfare benefits</a:t>
          </a:r>
          <a:endParaRPr lang="en-US" sz="2600" kern="1200" dirty="0"/>
        </a:p>
        <a:p>
          <a:pPr marL="457200" lvl="2" indent="-228600" algn="l" defTabSz="1155700">
            <a:lnSpc>
              <a:spcPct val="90000"/>
            </a:lnSpc>
            <a:spcBef>
              <a:spcPct val="0"/>
            </a:spcBef>
            <a:spcAft>
              <a:spcPct val="15000"/>
            </a:spcAft>
            <a:buChar char="••"/>
          </a:pPr>
          <a:r>
            <a:rPr lang="en-US" sz="2600" kern="1200" dirty="0" smtClean="0"/>
            <a:t>Income 130% of federal poverty level</a:t>
          </a:r>
          <a:endParaRPr lang="en-US" sz="2600" kern="1200" dirty="0"/>
        </a:p>
      </dsp:txBody>
      <dsp:txXfrm>
        <a:off x="2781302" y="9240"/>
        <a:ext cx="5901255" cy="1692203"/>
      </dsp:txXfrm>
    </dsp:sp>
    <dsp:sp modelId="{C890D69D-E6E5-473D-B814-24A7FC1F8420}">
      <dsp:nvSpPr>
        <dsp:cNvPr id="0" name=""/>
        <dsp:cNvSpPr/>
      </dsp:nvSpPr>
      <dsp:spPr>
        <a:xfrm>
          <a:off x="4241" y="1795044"/>
          <a:ext cx="2169579" cy="820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66040" rIns="184912" bIns="66040" numCol="1" spcCol="1270" anchor="ctr" anchorCtr="0">
          <a:noAutofit/>
        </a:bodyPr>
        <a:lstStyle/>
        <a:p>
          <a:pPr lvl="0" algn="r" defTabSz="1155700">
            <a:lnSpc>
              <a:spcPct val="90000"/>
            </a:lnSpc>
            <a:spcBef>
              <a:spcPct val="0"/>
            </a:spcBef>
            <a:spcAft>
              <a:spcPct val="35000"/>
            </a:spcAft>
          </a:pPr>
          <a:r>
            <a:rPr lang="en-US" sz="2600" kern="1200" dirty="0" smtClean="0">
              <a:solidFill>
                <a:srgbClr val="000000"/>
              </a:solidFill>
            </a:rPr>
            <a:t>Subsidy Receipt</a:t>
          </a:r>
          <a:endParaRPr lang="en-US" sz="2600" kern="1200" dirty="0">
            <a:solidFill>
              <a:srgbClr val="000000"/>
            </a:solidFill>
          </a:endParaRPr>
        </a:p>
      </dsp:txBody>
      <dsp:txXfrm>
        <a:off x="4241" y="1795044"/>
        <a:ext cx="2169579" cy="820462"/>
      </dsp:txXfrm>
    </dsp:sp>
    <dsp:sp modelId="{B51193DA-86F6-4563-AB4C-145BD26E1E4A}">
      <dsp:nvSpPr>
        <dsp:cNvPr id="0" name=""/>
        <dsp:cNvSpPr/>
      </dsp:nvSpPr>
      <dsp:spPr>
        <a:xfrm>
          <a:off x="2173820" y="1795044"/>
          <a:ext cx="433915" cy="820462"/>
        </a:xfrm>
        <a:prstGeom prst="leftBrace">
          <a:avLst>
            <a:gd name="adj1" fmla="val 35000"/>
            <a:gd name="adj2" fmla="val 50000"/>
          </a:avLst>
        </a:pr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BF180F-97B0-4636-A645-46C104A809F9}">
      <dsp:nvSpPr>
        <dsp:cNvPr id="0" name=""/>
        <dsp:cNvSpPr/>
      </dsp:nvSpPr>
      <dsp:spPr>
        <a:xfrm>
          <a:off x="2781302" y="1795044"/>
          <a:ext cx="5901255" cy="820462"/>
        </a:xfrm>
        <a:prstGeom prst="rect">
          <a:avLst/>
        </a:prstGeom>
        <a:solidFill>
          <a:schemeClr val="accent1">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smtClean="0"/>
            <a:t>Parent reported receiving subsidy</a:t>
          </a:r>
          <a:endParaRPr lang="en-US" sz="2600" kern="1200" dirty="0"/>
        </a:p>
      </dsp:txBody>
      <dsp:txXfrm>
        <a:off x="2781302" y="1795044"/>
        <a:ext cx="5901255" cy="820462"/>
      </dsp:txXfrm>
    </dsp:sp>
    <dsp:sp modelId="{ABE73696-D20E-4C0F-9AA1-63FED52EBBF3}">
      <dsp:nvSpPr>
        <dsp:cNvPr id="0" name=""/>
        <dsp:cNvSpPr/>
      </dsp:nvSpPr>
      <dsp:spPr>
        <a:xfrm>
          <a:off x="4241" y="2980583"/>
          <a:ext cx="2169579" cy="1158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66040" rIns="184912" bIns="66040" numCol="1" spcCol="1270" anchor="ctr" anchorCtr="0">
          <a:noAutofit/>
        </a:bodyPr>
        <a:lstStyle/>
        <a:p>
          <a:pPr lvl="0" algn="r" defTabSz="1155700">
            <a:lnSpc>
              <a:spcPct val="90000"/>
            </a:lnSpc>
            <a:spcBef>
              <a:spcPct val="0"/>
            </a:spcBef>
            <a:spcAft>
              <a:spcPct val="35000"/>
            </a:spcAft>
          </a:pPr>
          <a:r>
            <a:rPr lang="en-US" sz="2600" kern="1200" dirty="0" smtClean="0">
              <a:solidFill>
                <a:srgbClr val="000000"/>
              </a:solidFill>
            </a:rPr>
            <a:t>Special Needs Status</a:t>
          </a:r>
          <a:endParaRPr lang="en-US" sz="2600" kern="1200" dirty="0">
            <a:solidFill>
              <a:srgbClr val="000000"/>
            </a:solidFill>
          </a:endParaRPr>
        </a:p>
      </dsp:txBody>
      <dsp:txXfrm>
        <a:off x="4241" y="2980583"/>
        <a:ext cx="2169579" cy="1158300"/>
      </dsp:txXfrm>
    </dsp:sp>
    <dsp:sp modelId="{4B5816CB-3898-407D-8FCB-A102B00FDB2A}">
      <dsp:nvSpPr>
        <dsp:cNvPr id="0" name=""/>
        <dsp:cNvSpPr/>
      </dsp:nvSpPr>
      <dsp:spPr>
        <a:xfrm>
          <a:off x="2173820" y="2709106"/>
          <a:ext cx="433915" cy="1701253"/>
        </a:xfrm>
        <a:prstGeom prst="leftBrace">
          <a:avLst>
            <a:gd name="adj1" fmla="val 35000"/>
            <a:gd name="adj2" fmla="val 50000"/>
          </a:avLst>
        </a:pr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385B43-5044-49E7-8FE8-9A7CFD88BA8E}">
      <dsp:nvSpPr>
        <dsp:cNvPr id="0" name=""/>
        <dsp:cNvSpPr/>
      </dsp:nvSpPr>
      <dsp:spPr>
        <a:xfrm>
          <a:off x="2781302" y="2709106"/>
          <a:ext cx="5901255" cy="1701253"/>
        </a:xfrm>
        <a:prstGeom prst="rect">
          <a:avLst/>
        </a:prstGeom>
        <a:solidFill>
          <a:schemeClr val="accent1">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smtClean="0"/>
            <a:t>Parent reported IFSP/IEP;</a:t>
          </a:r>
          <a:endParaRPr lang="en-US" sz="2600" kern="1200" dirty="0"/>
        </a:p>
        <a:p>
          <a:pPr marL="228600" lvl="1" indent="-228600" algn="l" defTabSz="1155700">
            <a:lnSpc>
              <a:spcPct val="90000"/>
            </a:lnSpc>
            <a:spcBef>
              <a:spcPct val="0"/>
            </a:spcBef>
            <a:spcAft>
              <a:spcPct val="15000"/>
            </a:spcAft>
            <a:buChar char="••"/>
          </a:pPr>
          <a:r>
            <a:rPr lang="en-US" sz="2600" kern="1200" dirty="0" smtClean="0"/>
            <a:t>Medically diagnosed disability; OR</a:t>
          </a:r>
          <a:endParaRPr lang="en-US" sz="2600" kern="1200" dirty="0"/>
        </a:p>
        <a:p>
          <a:pPr marL="228600" lvl="1" indent="-228600" algn="l" defTabSz="1155700">
            <a:lnSpc>
              <a:spcPct val="90000"/>
            </a:lnSpc>
            <a:spcBef>
              <a:spcPct val="0"/>
            </a:spcBef>
            <a:spcAft>
              <a:spcPct val="15000"/>
            </a:spcAft>
            <a:buChar char="••"/>
          </a:pPr>
          <a:r>
            <a:rPr lang="en-US" sz="2600" kern="1200" dirty="0" smtClean="0"/>
            <a:t>Cognitive, motor, or social-emotional functioning 1.5 SD below the mean</a:t>
          </a:r>
          <a:endParaRPr lang="en-US" sz="2600" kern="1200" dirty="0"/>
        </a:p>
      </dsp:txBody>
      <dsp:txXfrm>
        <a:off x="2781302" y="2709106"/>
        <a:ext cx="5901255" cy="170125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6B578C-0DAA-46CC-8D19-B16DD5C7A0EA}">
      <dsp:nvSpPr>
        <dsp:cNvPr id="0" name=""/>
        <dsp:cNvSpPr/>
      </dsp:nvSpPr>
      <dsp:spPr>
        <a:xfrm>
          <a:off x="4241" y="1704899"/>
          <a:ext cx="2169579" cy="1009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81280" rIns="227584" bIns="81280" numCol="1" spcCol="1270" anchor="ctr" anchorCtr="0">
          <a:noAutofit/>
        </a:bodyPr>
        <a:lstStyle/>
        <a:p>
          <a:pPr lvl="0" algn="r" defTabSz="1422400">
            <a:lnSpc>
              <a:spcPct val="90000"/>
            </a:lnSpc>
            <a:spcBef>
              <a:spcPct val="0"/>
            </a:spcBef>
            <a:spcAft>
              <a:spcPct val="35000"/>
            </a:spcAft>
          </a:pPr>
          <a:r>
            <a:rPr lang="en-US" sz="3200" kern="1200" dirty="0" smtClean="0"/>
            <a:t>Quality Variables</a:t>
          </a:r>
          <a:endParaRPr lang="en-US" sz="3200" kern="1200" dirty="0"/>
        </a:p>
      </dsp:txBody>
      <dsp:txXfrm>
        <a:off x="4241" y="1704899"/>
        <a:ext cx="2169579" cy="1009800"/>
      </dsp:txXfrm>
    </dsp:sp>
    <dsp:sp modelId="{3FDC1C39-4681-41C5-8089-F68B3C5795E4}">
      <dsp:nvSpPr>
        <dsp:cNvPr id="0" name=""/>
        <dsp:cNvSpPr/>
      </dsp:nvSpPr>
      <dsp:spPr>
        <a:xfrm>
          <a:off x="2173820" y="474206"/>
          <a:ext cx="433915" cy="3471187"/>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159BED-FF85-42B4-BD80-9B7441F1C066}">
      <dsp:nvSpPr>
        <dsp:cNvPr id="0" name=""/>
        <dsp:cNvSpPr/>
      </dsp:nvSpPr>
      <dsp:spPr>
        <a:xfrm>
          <a:off x="2781302" y="474206"/>
          <a:ext cx="5901255" cy="34711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t>Environmental quality (ECERS/FDCRS) </a:t>
          </a:r>
          <a:endParaRPr lang="en-US" sz="3200" kern="1200" dirty="0"/>
        </a:p>
        <a:p>
          <a:pPr marL="285750" lvl="1" indent="-285750" algn="l" defTabSz="1422400">
            <a:lnSpc>
              <a:spcPct val="90000"/>
            </a:lnSpc>
            <a:spcBef>
              <a:spcPct val="0"/>
            </a:spcBef>
            <a:spcAft>
              <a:spcPct val="15000"/>
            </a:spcAft>
            <a:buChar char="••"/>
          </a:pPr>
          <a:r>
            <a:rPr lang="en-US" sz="3200" kern="1200" dirty="0" err="1" smtClean="0"/>
            <a:t>Caregiver:child</a:t>
          </a:r>
          <a:endParaRPr lang="en-US" sz="3200" kern="1200" dirty="0"/>
        </a:p>
        <a:p>
          <a:pPr marL="285750" lvl="1" indent="-285750" algn="l" defTabSz="1422400">
            <a:lnSpc>
              <a:spcPct val="90000"/>
            </a:lnSpc>
            <a:spcBef>
              <a:spcPct val="0"/>
            </a:spcBef>
            <a:spcAft>
              <a:spcPct val="15000"/>
            </a:spcAft>
            <a:buChar char="••"/>
          </a:pPr>
          <a:r>
            <a:rPr lang="en-US" sz="3200" kern="1200" dirty="0" smtClean="0"/>
            <a:t>Hours in care</a:t>
          </a:r>
          <a:endParaRPr lang="en-US" sz="3200" kern="1200" dirty="0"/>
        </a:p>
        <a:p>
          <a:pPr marL="285750" lvl="1" indent="-285750" algn="l" defTabSz="1422400">
            <a:lnSpc>
              <a:spcPct val="90000"/>
            </a:lnSpc>
            <a:spcBef>
              <a:spcPct val="0"/>
            </a:spcBef>
            <a:spcAft>
              <a:spcPct val="15000"/>
            </a:spcAft>
            <a:buChar char="••"/>
          </a:pPr>
          <a:r>
            <a:rPr lang="en-US" sz="3200" kern="1200" dirty="0" smtClean="0"/>
            <a:t>Caregiver-child interactions (Arnett)</a:t>
          </a:r>
          <a:endParaRPr lang="en-US" sz="3200" kern="1200" dirty="0"/>
        </a:p>
        <a:p>
          <a:pPr marL="285750" lvl="1" indent="-285750" algn="l" defTabSz="1422400">
            <a:lnSpc>
              <a:spcPct val="90000"/>
            </a:lnSpc>
            <a:spcBef>
              <a:spcPct val="0"/>
            </a:spcBef>
            <a:spcAft>
              <a:spcPct val="15000"/>
            </a:spcAft>
            <a:buChar char="••"/>
          </a:pPr>
          <a:endParaRPr lang="en-US" sz="3200" kern="1200" dirty="0"/>
        </a:p>
      </dsp:txBody>
      <dsp:txXfrm>
        <a:off x="2781302" y="474206"/>
        <a:ext cx="5901255" cy="34711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02C455-C14F-4976-A60F-4DB726B68540}">
      <dsp:nvSpPr>
        <dsp:cNvPr id="0" name=""/>
        <dsp:cNvSpPr/>
      </dsp:nvSpPr>
      <dsp:spPr>
        <a:xfrm>
          <a:off x="0" y="10199"/>
          <a:ext cx="8686800" cy="7488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t>Child</a:t>
          </a:r>
          <a:endParaRPr lang="en-US" sz="3200" kern="1200" dirty="0"/>
        </a:p>
      </dsp:txBody>
      <dsp:txXfrm>
        <a:off x="36553" y="46752"/>
        <a:ext cx="8613694" cy="675694"/>
      </dsp:txXfrm>
    </dsp:sp>
    <dsp:sp modelId="{F046B02E-82AF-49DA-8936-F9605B91A5B4}">
      <dsp:nvSpPr>
        <dsp:cNvPr id="0" name=""/>
        <dsp:cNvSpPr/>
      </dsp:nvSpPr>
      <dsp:spPr>
        <a:xfrm>
          <a:off x="0" y="759000"/>
          <a:ext cx="8686800"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5806"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smtClean="0">
              <a:solidFill>
                <a:srgbClr val="000000"/>
              </a:solidFill>
            </a:rPr>
            <a:t>Race, Gender</a:t>
          </a:r>
          <a:endParaRPr lang="en-US" sz="2500" kern="1200" dirty="0">
            <a:solidFill>
              <a:srgbClr val="000000"/>
            </a:solidFill>
          </a:endParaRPr>
        </a:p>
      </dsp:txBody>
      <dsp:txXfrm>
        <a:off x="0" y="759000"/>
        <a:ext cx="8686800" cy="529920"/>
      </dsp:txXfrm>
    </dsp:sp>
    <dsp:sp modelId="{FC24C2AB-1649-4F8A-9B4F-ACCE8B7F436B}">
      <dsp:nvSpPr>
        <dsp:cNvPr id="0" name=""/>
        <dsp:cNvSpPr/>
      </dsp:nvSpPr>
      <dsp:spPr>
        <a:xfrm>
          <a:off x="0" y="1288920"/>
          <a:ext cx="8686800" cy="748800"/>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t>Family</a:t>
          </a:r>
          <a:endParaRPr lang="en-US" sz="3200" kern="1200" dirty="0"/>
        </a:p>
      </dsp:txBody>
      <dsp:txXfrm>
        <a:off x="36553" y="1325473"/>
        <a:ext cx="8613694" cy="675694"/>
      </dsp:txXfrm>
    </dsp:sp>
    <dsp:sp modelId="{7A3A7092-D984-4EA9-9D01-2EAFAE150F80}">
      <dsp:nvSpPr>
        <dsp:cNvPr id="0" name=""/>
        <dsp:cNvSpPr/>
      </dsp:nvSpPr>
      <dsp:spPr>
        <a:xfrm>
          <a:off x="0" y="2037720"/>
          <a:ext cx="8686800" cy="1092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5806"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smtClean="0">
              <a:solidFill>
                <a:srgbClr val="000000"/>
              </a:solidFill>
            </a:rPr>
            <a:t>Maternal Education, Maternal Work Status, Home Language, Marital Status, Number of Siblings, Maternal Age, Receipt of Public Assistance</a:t>
          </a:r>
          <a:endParaRPr lang="en-US" sz="2500" kern="1200" dirty="0">
            <a:solidFill>
              <a:srgbClr val="000000"/>
            </a:solidFill>
          </a:endParaRPr>
        </a:p>
      </dsp:txBody>
      <dsp:txXfrm>
        <a:off x="0" y="2037720"/>
        <a:ext cx="8686800" cy="1092960"/>
      </dsp:txXfrm>
    </dsp:sp>
    <dsp:sp modelId="{D31D34EB-62E7-49CD-80AE-53C0E153A2CE}">
      <dsp:nvSpPr>
        <dsp:cNvPr id="0" name=""/>
        <dsp:cNvSpPr/>
      </dsp:nvSpPr>
      <dsp:spPr>
        <a:xfrm>
          <a:off x="0" y="3130680"/>
          <a:ext cx="8686800" cy="748800"/>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t>Geographic</a:t>
          </a:r>
          <a:endParaRPr lang="en-US" sz="3200" kern="1200" dirty="0"/>
        </a:p>
      </dsp:txBody>
      <dsp:txXfrm>
        <a:off x="36553" y="3167233"/>
        <a:ext cx="8613694" cy="675694"/>
      </dsp:txXfrm>
    </dsp:sp>
    <dsp:sp modelId="{7B2A873E-C303-4B68-AD26-656CC9DBD793}">
      <dsp:nvSpPr>
        <dsp:cNvPr id="0" name=""/>
        <dsp:cNvSpPr/>
      </dsp:nvSpPr>
      <dsp:spPr>
        <a:xfrm>
          <a:off x="0" y="3879480"/>
          <a:ext cx="8686800"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5806"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err="1" smtClean="0">
              <a:solidFill>
                <a:srgbClr val="000000"/>
              </a:solidFill>
            </a:rPr>
            <a:t>Urbanicity</a:t>
          </a:r>
          <a:r>
            <a:rPr lang="en-US" sz="2500" kern="1200" dirty="0" smtClean="0">
              <a:solidFill>
                <a:srgbClr val="000000"/>
              </a:solidFill>
            </a:rPr>
            <a:t>, Census Region</a:t>
          </a:r>
          <a:endParaRPr lang="en-US" sz="2500" kern="1200" dirty="0">
            <a:solidFill>
              <a:srgbClr val="000000"/>
            </a:solidFill>
          </a:endParaRPr>
        </a:p>
      </dsp:txBody>
      <dsp:txXfrm>
        <a:off x="0" y="3879480"/>
        <a:ext cx="8686800" cy="5299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9B6820-6019-4C2C-96DB-F6276C083551}">
      <dsp:nvSpPr>
        <dsp:cNvPr id="0" name=""/>
        <dsp:cNvSpPr/>
      </dsp:nvSpPr>
      <dsp:spPr>
        <a:xfrm>
          <a:off x="1038608" y="760392"/>
          <a:ext cx="7012605" cy="3624072"/>
        </a:xfrm>
        <a:prstGeom prst="rect">
          <a:avLst/>
        </a:prstGeom>
        <a:solidFill>
          <a:schemeClr val="accent3">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8416FC-93D7-4964-AFB9-1CCAB5CD0A56}">
      <dsp:nvSpPr>
        <dsp:cNvPr id="0" name=""/>
        <dsp:cNvSpPr/>
      </dsp:nvSpPr>
      <dsp:spPr>
        <a:xfrm>
          <a:off x="1248180" y="1184231"/>
          <a:ext cx="3256428" cy="3100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1422400" rtl="0">
            <a:lnSpc>
              <a:spcPct val="90000"/>
            </a:lnSpc>
            <a:spcBef>
              <a:spcPct val="0"/>
            </a:spcBef>
            <a:spcAft>
              <a:spcPct val="35000"/>
            </a:spcAft>
          </a:pPr>
          <a:r>
            <a:rPr lang="en-US" sz="3200" kern="1200" dirty="0" smtClean="0"/>
            <a:t>Higher observed quality care for toddlers</a:t>
          </a:r>
        </a:p>
        <a:p>
          <a:pPr lvl="0" algn="l" defTabSz="1422400" rtl="0">
            <a:lnSpc>
              <a:spcPct val="90000"/>
            </a:lnSpc>
            <a:spcBef>
              <a:spcPct val="0"/>
            </a:spcBef>
            <a:spcAft>
              <a:spcPct val="35000"/>
            </a:spcAft>
          </a:pPr>
          <a:r>
            <a:rPr lang="en-US" sz="3200" kern="1200" dirty="0" smtClean="0"/>
            <a:t>	</a:t>
          </a:r>
        </a:p>
        <a:p>
          <a:pPr lvl="0" algn="l" defTabSz="1422400" rtl="0">
            <a:lnSpc>
              <a:spcPct val="90000"/>
            </a:lnSpc>
            <a:spcBef>
              <a:spcPct val="0"/>
            </a:spcBef>
            <a:spcAft>
              <a:spcPct val="35000"/>
            </a:spcAft>
          </a:pPr>
          <a:endParaRPr lang="en-US" sz="4700" kern="1200" dirty="0"/>
        </a:p>
      </dsp:txBody>
      <dsp:txXfrm>
        <a:off x="1248180" y="1184231"/>
        <a:ext cx="3256428" cy="3100349"/>
      </dsp:txXfrm>
    </dsp:sp>
    <dsp:sp modelId="{77D1F95D-C07A-420B-9183-20FA22441EB1}">
      <dsp:nvSpPr>
        <dsp:cNvPr id="0" name=""/>
        <dsp:cNvSpPr/>
      </dsp:nvSpPr>
      <dsp:spPr>
        <a:xfrm>
          <a:off x="4577153" y="1184231"/>
          <a:ext cx="3256428" cy="3100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lvl="0" algn="l" defTabSz="889000" rtl="0">
            <a:lnSpc>
              <a:spcPct val="90000"/>
            </a:lnSpc>
            <a:spcBef>
              <a:spcPct val="0"/>
            </a:spcBef>
            <a:spcAft>
              <a:spcPct val="35000"/>
            </a:spcAft>
          </a:pPr>
          <a:r>
            <a:rPr lang="en-US" sz="2000" kern="1200" dirty="0" smtClean="0"/>
            <a:t>Lower observed quality for preschoolers</a:t>
          </a:r>
        </a:p>
        <a:p>
          <a:pPr lvl="0" algn="l" defTabSz="889000" rtl="0">
            <a:lnSpc>
              <a:spcPct val="90000"/>
            </a:lnSpc>
            <a:spcBef>
              <a:spcPct val="0"/>
            </a:spcBef>
            <a:spcAft>
              <a:spcPct val="35000"/>
            </a:spcAft>
          </a:pPr>
          <a:r>
            <a:rPr lang="en-US" sz="2000" kern="1200" dirty="0" smtClean="0"/>
            <a:t>Higher </a:t>
          </a:r>
          <a:r>
            <a:rPr lang="en-US" sz="2000" kern="1200" dirty="0" err="1" smtClean="0"/>
            <a:t>child:adult</a:t>
          </a:r>
          <a:r>
            <a:rPr lang="en-US" sz="2000" kern="1200" dirty="0" smtClean="0"/>
            <a:t> for toddlers &amp; preschoolers</a:t>
          </a:r>
        </a:p>
        <a:p>
          <a:pPr lvl="0" algn="l" defTabSz="889000" rtl="0">
            <a:lnSpc>
              <a:spcPct val="90000"/>
            </a:lnSpc>
            <a:spcBef>
              <a:spcPct val="0"/>
            </a:spcBef>
            <a:spcAft>
              <a:spcPct val="35000"/>
            </a:spcAft>
          </a:pPr>
          <a:r>
            <a:rPr lang="en-US" sz="2000" kern="1200" dirty="0" smtClean="0"/>
            <a:t>Less access to quality care for larger families and working parents</a:t>
          </a:r>
        </a:p>
        <a:p>
          <a:pPr lvl="0" algn="l" defTabSz="889000" rtl="0">
            <a:lnSpc>
              <a:spcPct val="90000"/>
            </a:lnSpc>
            <a:spcBef>
              <a:spcPct val="0"/>
            </a:spcBef>
            <a:spcAft>
              <a:spcPct val="35000"/>
            </a:spcAft>
          </a:pPr>
          <a:r>
            <a:rPr lang="en-US" sz="2000" kern="1200" dirty="0" smtClean="0"/>
            <a:t>Black children with special needs especially likely to receive poor quality care  </a:t>
          </a:r>
        </a:p>
      </dsp:txBody>
      <dsp:txXfrm>
        <a:off x="4577153" y="1184231"/>
        <a:ext cx="3256428" cy="3100349"/>
      </dsp:txXfrm>
    </dsp:sp>
    <dsp:sp modelId="{CCEB09E7-51FF-4AC6-B67C-F3CB46F5DB1E}">
      <dsp:nvSpPr>
        <dsp:cNvPr id="0" name=""/>
        <dsp:cNvSpPr/>
      </dsp:nvSpPr>
      <dsp:spPr>
        <a:xfrm>
          <a:off x="313166" y="35135"/>
          <a:ext cx="1370279" cy="1370279"/>
        </a:xfrm>
        <a:prstGeom prst="plus">
          <a:avLst>
            <a:gd name="adj" fmla="val 3281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E92B2A-79C1-4729-BEA2-E63C9009FF65}">
      <dsp:nvSpPr>
        <dsp:cNvPr id="0" name=""/>
        <dsp:cNvSpPr/>
      </dsp:nvSpPr>
      <dsp:spPr>
        <a:xfrm>
          <a:off x="7083958" y="527921"/>
          <a:ext cx="1289674" cy="441960"/>
        </a:xfrm>
        <a:prstGeom prst="rect">
          <a:avLst/>
        </a:prstGeom>
        <a:solidFill>
          <a:schemeClr val="accent3">
            <a:hueOff val="-4837535"/>
            <a:satOff val="11726"/>
            <a:lumOff val="10589"/>
            <a:alphaOff val="0"/>
          </a:schemeClr>
        </a:solidFill>
        <a:ln w="25400" cap="flat" cmpd="sng" algn="ctr">
          <a:solidFill>
            <a:schemeClr val="accent3">
              <a:hueOff val="-4837535"/>
              <a:satOff val="11726"/>
              <a:lumOff val="1058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B14C56-50BB-4CFD-82AE-108666E3908B}">
      <dsp:nvSpPr>
        <dsp:cNvPr id="0" name=""/>
        <dsp:cNvSpPr/>
      </dsp:nvSpPr>
      <dsp:spPr>
        <a:xfrm>
          <a:off x="4544911" y="1190861"/>
          <a:ext cx="806" cy="2961132"/>
        </a:xfrm>
        <a:prstGeom prst="line">
          <a:avLst/>
        </a:pr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25E0CD-477D-4211-9318-95C018C34A1A}">
      <dsp:nvSpPr>
        <dsp:cNvPr id="0" name=""/>
        <dsp:cNvSpPr/>
      </dsp:nvSpPr>
      <dsp:spPr>
        <a:xfrm>
          <a:off x="0" y="0"/>
          <a:ext cx="6949440" cy="97231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b="0" kern="1200" dirty="0" smtClean="0"/>
            <a:t>Without subsidy, parents of children with special needs primarily rely on parental-care only.  </a:t>
          </a:r>
          <a:endParaRPr lang="en-US" sz="1900" b="0" kern="1200" dirty="0"/>
        </a:p>
      </dsp:txBody>
      <dsp:txXfrm>
        <a:off x="28478" y="28478"/>
        <a:ext cx="5818079" cy="915356"/>
      </dsp:txXfrm>
    </dsp:sp>
    <dsp:sp modelId="{9835D95C-8F85-4B16-8A77-5FC24A978C5B}">
      <dsp:nvSpPr>
        <dsp:cNvPr id="0" name=""/>
        <dsp:cNvSpPr/>
      </dsp:nvSpPr>
      <dsp:spPr>
        <a:xfrm>
          <a:off x="582015" y="1149096"/>
          <a:ext cx="6949440" cy="972312"/>
        </a:xfrm>
        <a:prstGeom prst="roundRect">
          <a:avLst>
            <a:gd name="adj" fmla="val 10000"/>
          </a:avLst>
        </a:prstGeom>
        <a:gradFill rotWithShape="0">
          <a:gsLst>
            <a:gs pos="0">
              <a:schemeClr val="accent5">
                <a:hueOff val="1023480"/>
                <a:satOff val="-5628"/>
                <a:lumOff val="3529"/>
                <a:alphaOff val="0"/>
                <a:shade val="51000"/>
                <a:satMod val="130000"/>
              </a:schemeClr>
            </a:gs>
            <a:gs pos="80000">
              <a:schemeClr val="accent5">
                <a:hueOff val="1023480"/>
                <a:satOff val="-5628"/>
                <a:lumOff val="3529"/>
                <a:alphaOff val="0"/>
                <a:shade val="93000"/>
                <a:satMod val="130000"/>
              </a:schemeClr>
            </a:gs>
            <a:gs pos="100000">
              <a:schemeClr val="accent5">
                <a:hueOff val="1023480"/>
                <a:satOff val="-5628"/>
                <a:lumOff val="352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Subsidies boost access to home- and center-based care, but toddlers and preschoolers with special needs access home-based care more.</a:t>
          </a:r>
          <a:endParaRPr lang="en-US" sz="1900" kern="1200" dirty="0"/>
        </a:p>
      </dsp:txBody>
      <dsp:txXfrm>
        <a:off x="610493" y="1177574"/>
        <a:ext cx="5678465" cy="915356"/>
      </dsp:txXfrm>
    </dsp:sp>
    <dsp:sp modelId="{CC2FDD26-0459-436D-A5F8-4E594E2A7BDF}">
      <dsp:nvSpPr>
        <dsp:cNvPr id="0" name=""/>
        <dsp:cNvSpPr/>
      </dsp:nvSpPr>
      <dsp:spPr>
        <a:xfrm>
          <a:off x="1155344" y="2298192"/>
          <a:ext cx="6949440" cy="972312"/>
        </a:xfrm>
        <a:prstGeom prst="roundRect">
          <a:avLst>
            <a:gd name="adj" fmla="val 10000"/>
          </a:avLst>
        </a:prstGeom>
        <a:gradFill rotWithShape="0">
          <a:gsLst>
            <a:gs pos="0">
              <a:schemeClr val="accent5">
                <a:hueOff val="2046960"/>
                <a:satOff val="-11256"/>
                <a:lumOff val="7059"/>
                <a:alphaOff val="0"/>
                <a:shade val="51000"/>
                <a:satMod val="130000"/>
              </a:schemeClr>
            </a:gs>
            <a:gs pos="80000">
              <a:schemeClr val="accent5">
                <a:hueOff val="2046960"/>
                <a:satOff val="-11256"/>
                <a:lumOff val="7059"/>
                <a:alphaOff val="0"/>
                <a:shade val="93000"/>
                <a:satMod val="130000"/>
              </a:schemeClr>
            </a:gs>
            <a:gs pos="100000">
              <a:schemeClr val="accent5">
                <a:hueOff val="2046960"/>
                <a:satOff val="-11256"/>
                <a:lumOff val="705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Subsidies do not generally result in access to higher quality care for children with special needs.</a:t>
          </a:r>
          <a:endParaRPr lang="en-US" sz="1900" kern="1200" dirty="0"/>
        </a:p>
      </dsp:txBody>
      <dsp:txXfrm>
        <a:off x="1183822" y="2326670"/>
        <a:ext cx="5687152" cy="915356"/>
      </dsp:txXfrm>
    </dsp:sp>
    <dsp:sp modelId="{2D4C677F-CC6D-4DD6-B22A-DAA40E408C63}">
      <dsp:nvSpPr>
        <dsp:cNvPr id="0" name=""/>
        <dsp:cNvSpPr/>
      </dsp:nvSpPr>
      <dsp:spPr>
        <a:xfrm>
          <a:off x="1737359" y="3447288"/>
          <a:ext cx="6949440" cy="972312"/>
        </a:xfrm>
        <a:prstGeom prst="roundRect">
          <a:avLst>
            <a:gd name="adj" fmla="val 10000"/>
          </a:avLst>
        </a:prstGeom>
        <a:gradFill rotWithShape="0">
          <a:gsLst>
            <a:gs pos="0">
              <a:schemeClr val="accent5">
                <a:hueOff val="3070440"/>
                <a:satOff val="-16884"/>
                <a:lumOff val="10588"/>
                <a:alphaOff val="0"/>
                <a:shade val="51000"/>
                <a:satMod val="130000"/>
              </a:schemeClr>
            </a:gs>
            <a:gs pos="80000">
              <a:schemeClr val="accent5">
                <a:hueOff val="3070440"/>
                <a:satOff val="-16884"/>
                <a:lumOff val="10588"/>
                <a:alphaOff val="0"/>
                <a:shade val="93000"/>
                <a:satMod val="130000"/>
              </a:schemeClr>
            </a:gs>
            <a:gs pos="100000">
              <a:schemeClr val="accent5">
                <a:hueOff val="3070440"/>
                <a:satOff val="-16884"/>
                <a:lumOff val="1058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Families who are Black, have multiple children, or work more have less access to quality care for their children with special needs.</a:t>
          </a:r>
          <a:endParaRPr lang="en-US" sz="1900" kern="1200" dirty="0"/>
        </a:p>
      </dsp:txBody>
      <dsp:txXfrm>
        <a:off x="1765837" y="3475766"/>
        <a:ext cx="5678465" cy="915356"/>
      </dsp:txXfrm>
    </dsp:sp>
    <dsp:sp modelId="{2651BE8A-FE8A-47D6-BA91-FDEBF5DDCF5F}">
      <dsp:nvSpPr>
        <dsp:cNvPr id="0" name=""/>
        <dsp:cNvSpPr/>
      </dsp:nvSpPr>
      <dsp:spPr>
        <a:xfrm>
          <a:off x="6317437" y="744702"/>
          <a:ext cx="632002" cy="632002"/>
        </a:xfrm>
        <a:prstGeom prst="downArrow">
          <a:avLst>
            <a:gd name="adj1" fmla="val 55000"/>
            <a:gd name="adj2" fmla="val 45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en-US" sz="3000" kern="1200"/>
        </a:p>
      </dsp:txBody>
      <dsp:txXfrm>
        <a:off x="6459637" y="744702"/>
        <a:ext cx="347602" cy="475582"/>
      </dsp:txXfrm>
    </dsp:sp>
    <dsp:sp modelId="{8D1E9F36-839D-46C9-A678-7A26FCB50009}">
      <dsp:nvSpPr>
        <dsp:cNvPr id="0" name=""/>
        <dsp:cNvSpPr/>
      </dsp:nvSpPr>
      <dsp:spPr>
        <a:xfrm>
          <a:off x="6899452" y="1893798"/>
          <a:ext cx="632002" cy="632002"/>
        </a:xfrm>
        <a:prstGeom prst="downArrow">
          <a:avLst>
            <a:gd name="adj1" fmla="val 55000"/>
            <a:gd name="adj2" fmla="val 45000"/>
          </a:avLst>
        </a:prstGeom>
        <a:solidFill>
          <a:schemeClr val="accent5">
            <a:tint val="40000"/>
            <a:alpha val="90000"/>
            <a:hueOff val="1701710"/>
            <a:satOff val="-4105"/>
            <a:lumOff val="964"/>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en-US" sz="3000" kern="1200"/>
        </a:p>
      </dsp:txBody>
      <dsp:txXfrm>
        <a:off x="7041652" y="1893798"/>
        <a:ext cx="347602" cy="475582"/>
      </dsp:txXfrm>
    </dsp:sp>
    <dsp:sp modelId="{5002A580-5F84-436C-9C75-C52247230EA6}">
      <dsp:nvSpPr>
        <dsp:cNvPr id="0" name=""/>
        <dsp:cNvSpPr/>
      </dsp:nvSpPr>
      <dsp:spPr>
        <a:xfrm>
          <a:off x="7472781" y="3042894"/>
          <a:ext cx="632002" cy="632002"/>
        </a:xfrm>
        <a:prstGeom prst="downArrow">
          <a:avLst>
            <a:gd name="adj1" fmla="val 55000"/>
            <a:gd name="adj2" fmla="val 45000"/>
          </a:avLst>
        </a:prstGeom>
        <a:solidFill>
          <a:schemeClr val="accent5">
            <a:tint val="40000"/>
            <a:alpha val="90000"/>
            <a:hueOff val="3403420"/>
            <a:satOff val="-8210"/>
            <a:lumOff val="1928"/>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en-US" sz="3000" kern="1200"/>
        </a:p>
      </dsp:txBody>
      <dsp:txXfrm>
        <a:off x="7614981" y="3042894"/>
        <a:ext cx="347602" cy="47558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13EF72-9307-4075-BD4B-27D9C45986D0}">
      <dsp:nvSpPr>
        <dsp:cNvPr id="0" name=""/>
        <dsp:cNvSpPr/>
      </dsp:nvSpPr>
      <dsp:spPr>
        <a:xfrm>
          <a:off x="776001" y="1410"/>
          <a:ext cx="3397522" cy="2038513"/>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lvl="0" algn="ctr" defTabSz="1466850" rtl="0">
            <a:lnSpc>
              <a:spcPct val="90000"/>
            </a:lnSpc>
            <a:spcBef>
              <a:spcPct val="0"/>
            </a:spcBef>
            <a:spcAft>
              <a:spcPct val="35000"/>
            </a:spcAft>
          </a:pPr>
          <a:r>
            <a:rPr lang="en-US" sz="3300" kern="1200" smtClean="0"/>
            <a:t>Employment requirements and special allowances</a:t>
          </a:r>
          <a:endParaRPr lang="en-US" sz="3300" kern="1200"/>
        </a:p>
      </dsp:txBody>
      <dsp:txXfrm>
        <a:off x="776001" y="1410"/>
        <a:ext cx="3397522" cy="2038513"/>
      </dsp:txXfrm>
    </dsp:sp>
    <dsp:sp modelId="{F2CD47F1-26EB-46E9-93CB-13D48E943068}">
      <dsp:nvSpPr>
        <dsp:cNvPr id="0" name=""/>
        <dsp:cNvSpPr/>
      </dsp:nvSpPr>
      <dsp:spPr>
        <a:xfrm>
          <a:off x="4513276" y="1410"/>
          <a:ext cx="3397522" cy="2038513"/>
        </a:xfrm>
        <a:prstGeom prst="rect">
          <a:avLst/>
        </a:prstGeom>
        <a:gradFill rotWithShape="0">
          <a:gsLst>
            <a:gs pos="0">
              <a:schemeClr val="accent2">
                <a:hueOff val="3236093"/>
                <a:satOff val="-18348"/>
                <a:lumOff val="-9673"/>
                <a:alphaOff val="0"/>
                <a:tint val="50000"/>
                <a:satMod val="300000"/>
              </a:schemeClr>
            </a:gs>
            <a:gs pos="35000">
              <a:schemeClr val="accent2">
                <a:hueOff val="3236093"/>
                <a:satOff val="-18348"/>
                <a:lumOff val="-9673"/>
                <a:alphaOff val="0"/>
                <a:tint val="37000"/>
                <a:satMod val="300000"/>
              </a:schemeClr>
            </a:gs>
            <a:gs pos="100000">
              <a:schemeClr val="accent2">
                <a:hueOff val="3236093"/>
                <a:satOff val="-18348"/>
                <a:lumOff val="-96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lvl="0" algn="ctr" defTabSz="1466850" rtl="0">
            <a:lnSpc>
              <a:spcPct val="90000"/>
            </a:lnSpc>
            <a:spcBef>
              <a:spcPct val="0"/>
            </a:spcBef>
            <a:spcAft>
              <a:spcPct val="35000"/>
            </a:spcAft>
          </a:pPr>
          <a:r>
            <a:rPr lang="en-US" sz="3300" kern="1200" smtClean="0"/>
            <a:t>Provider incentives </a:t>
          </a:r>
          <a:endParaRPr lang="en-US" sz="3300" kern="1200"/>
        </a:p>
      </dsp:txBody>
      <dsp:txXfrm>
        <a:off x="4513276" y="1410"/>
        <a:ext cx="3397522" cy="2038513"/>
      </dsp:txXfrm>
    </dsp:sp>
    <dsp:sp modelId="{8425BE81-D85E-4BD7-B1A6-E2588DC3EF20}">
      <dsp:nvSpPr>
        <dsp:cNvPr id="0" name=""/>
        <dsp:cNvSpPr/>
      </dsp:nvSpPr>
      <dsp:spPr>
        <a:xfrm>
          <a:off x="776001" y="2379676"/>
          <a:ext cx="3397522" cy="2038513"/>
        </a:xfrm>
        <a:prstGeom prst="rect">
          <a:avLst/>
        </a:prstGeom>
        <a:gradFill rotWithShape="0">
          <a:gsLst>
            <a:gs pos="0">
              <a:schemeClr val="accent2">
                <a:hueOff val="6472185"/>
                <a:satOff val="-36695"/>
                <a:lumOff val="-19345"/>
                <a:alphaOff val="0"/>
                <a:tint val="50000"/>
                <a:satMod val="300000"/>
              </a:schemeClr>
            </a:gs>
            <a:gs pos="35000">
              <a:schemeClr val="accent2">
                <a:hueOff val="6472185"/>
                <a:satOff val="-36695"/>
                <a:lumOff val="-19345"/>
                <a:alphaOff val="0"/>
                <a:tint val="37000"/>
                <a:satMod val="300000"/>
              </a:schemeClr>
            </a:gs>
            <a:gs pos="100000">
              <a:schemeClr val="accent2">
                <a:hueOff val="6472185"/>
                <a:satOff val="-36695"/>
                <a:lumOff val="-1934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lvl="0" algn="ctr" defTabSz="1466850" rtl="0">
            <a:lnSpc>
              <a:spcPct val="90000"/>
            </a:lnSpc>
            <a:spcBef>
              <a:spcPct val="0"/>
            </a:spcBef>
            <a:spcAft>
              <a:spcPct val="35000"/>
            </a:spcAft>
          </a:pPr>
          <a:r>
            <a:rPr lang="en-US" sz="3300" kern="1200" smtClean="0"/>
            <a:t>Professional development and collaboration</a:t>
          </a:r>
          <a:endParaRPr lang="en-US" sz="3300" kern="1200"/>
        </a:p>
      </dsp:txBody>
      <dsp:txXfrm>
        <a:off x="776001" y="2379676"/>
        <a:ext cx="3397522" cy="2038513"/>
      </dsp:txXfrm>
    </dsp:sp>
    <dsp:sp modelId="{24627EC2-98D1-45D3-B55C-D4AF5DACC423}">
      <dsp:nvSpPr>
        <dsp:cNvPr id="0" name=""/>
        <dsp:cNvSpPr/>
      </dsp:nvSpPr>
      <dsp:spPr>
        <a:xfrm>
          <a:off x="4513276" y="2379676"/>
          <a:ext cx="3397522" cy="2038513"/>
        </a:xfrm>
        <a:prstGeom prst="rect">
          <a:avLst/>
        </a:prstGeom>
        <a:gradFill rotWithShape="0">
          <a:gsLst>
            <a:gs pos="0">
              <a:schemeClr val="accent2">
                <a:hueOff val="9708278"/>
                <a:satOff val="-55043"/>
                <a:lumOff val="-29018"/>
                <a:alphaOff val="0"/>
                <a:tint val="50000"/>
                <a:satMod val="300000"/>
              </a:schemeClr>
            </a:gs>
            <a:gs pos="35000">
              <a:schemeClr val="accent2">
                <a:hueOff val="9708278"/>
                <a:satOff val="-55043"/>
                <a:lumOff val="-29018"/>
                <a:alphaOff val="0"/>
                <a:tint val="37000"/>
                <a:satMod val="300000"/>
              </a:schemeClr>
            </a:gs>
            <a:gs pos="100000">
              <a:schemeClr val="accent2">
                <a:hueOff val="9708278"/>
                <a:satOff val="-55043"/>
                <a:lumOff val="-2901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lvl="0" algn="ctr" defTabSz="1466850" rtl="0">
            <a:lnSpc>
              <a:spcPct val="90000"/>
            </a:lnSpc>
            <a:spcBef>
              <a:spcPct val="0"/>
            </a:spcBef>
            <a:spcAft>
              <a:spcPct val="35000"/>
            </a:spcAft>
          </a:pPr>
          <a:r>
            <a:rPr lang="en-US" sz="3300" kern="1200" smtClean="0"/>
            <a:t>Dissemination and coordination</a:t>
          </a:r>
          <a:endParaRPr lang="en-US" sz="3300" kern="1200"/>
        </a:p>
      </dsp:txBody>
      <dsp:txXfrm>
        <a:off x="4513276" y="2379676"/>
        <a:ext cx="3397522" cy="2038513"/>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5.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5A7D9CA-DD47-403E-B191-9A1289A68DD8}" type="datetimeFigureOut">
              <a:rPr lang="en-US" smtClean="0"/>
              <a:t>8/15/17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93FD2452-241D-4008-ACB8-4E67E7DA152A}" type="slidenum">
              <a:rPr lang="en-US" smtClean="0"/>
              <a:t>‹#›</a:t>
            </a:fld>
            <a:endParaRPr lang="en-US"/>
          </a:p>
        </p:txBody>
      </p:sp>
    </p:spTree>
    <p:extLst>
      <p:ext uri="{BB962C8B-B14F-4D97-AF65-F5344CB8AC3E}">
        <p14:creationId xmlns:p14="http://schemas.microsoft.com/office/powerpoint/2010/main" val="2906019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Glad to be part of this presentation</a:t>
            </a:r>
            <a:r>
              <a:rPr lang="en-US" baseline="0" dirty="0" smtClean="0"/>
              <a:t>  using secondary data analysis to examine early care and education experiences of what are referred to as special populations.  My colleagues Amanda Sullivan and Elyse Farnsworth and I came together with interests in children with special needs, child care use and have been using the Early Childhood Longitudinal Study—Birth Cohort to study the use of subsidy by subsidy-eligible families with and with children with special needs.   </a:t>
            </a:r>
            <a:endParaRPr lang="en-US" dirty="0"/>
          </a:p>
        </p:txBody>
      </p:sp>
      <p:sp>
        <p:nvSpPr>
          <p:cNvPr id="4" name="Slide Number Placeholder 3"/>
          <p:cNvSpPr>
            <a:spLocks noGrp="1"/>
          </p:cNvSpPr>
          <p:nvPr>
            <p:ph type="sldNum" sz="quarter" idx="10"/>
          </p:nvPr>
        </p:nvSpPr>
        <p:spPr/>
        <p:txBody>
          <a:bodyPr/>
          <a:lstStyle/>
          <a:p>
            <a:fld id="{93FD2452-241D-4008-ACB8-4E67E7DA152A}" type="slidenum">
              <a:rPr lang="en-US" smtClean="0"/>
              <a:t>1</a:t>
            </a:fld>
            <a:endParaRPr lang="en-US"/>
          </a:p>
        </p:txBody>
      </p:sp>
    </p:spTree>
    <p:extLst>
      <p:ext uri="{BB962C8B-B14F-4D97-AF65-F5344CB8AC3E}">
        <p14:creationId xmlns:p14="http://schemas.microsoft.com/office/powerpoint/2010/main" val="16113678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Subsidy eligibility: </a:t>
            </a:r>
            <a:r>
              <a:rPr lang="en-US" b="0" dirty="0" smtClean="0"/>
              <a:t>Parent report at 9-months, 2-years, 4-years (not stable, so</a:t>
            </a:r>
            <a:r>
              <a:rPr lang="en-US" b="0" baseline="0" dirty="0" smtClean="0"/>
              <a:t> looked at each wave)</a:t>
            </a:r>
            <a:endParaRPr lang="en-US" b="1" dirty="0" smtClean="0"/>
          </a:p>
          <a:p>
            <a:pPr marL="228600" indent="-228600">
              <a:buAutoNum type="arabicParenBoth"/>
            </a:pPr>
            <a:r>
              <a:rPr lang="en-US" b="0" dirty="0" smtClean="0"/>
              <a:t>Family received welfare in past year or was currently receiving welfare benefits</a:t>
            </a:r>
          </a:p>
          <a:p>
            <a:pPr marL="228600" indent="-228600">
              <a:buAutoNum type="arabicParenBoth"/>
            </a:pPr>
            <a:r>
              <a:rPr lang="en-US" b="0" dirty="0" smtClean="0"/>
              <a:t>Income</a:t>
            </a:r>
            <a:r>
              <a:rPr lang="en-US" b="0" baseline="0" dirty="0" smtClean="0"/>
              <a:t> was 130% of the federal poverty level</a:t>
            </a:r>
          </a:p>
          <a:p>
            <a:pPr marL="0" indent="0">
              <a:buNone/>
            </a:pPr>
            <a:endParaRPr lang="en-US" b="1" baseline="0" dirty="0" smtClean="0"/>
          </a:p>
          <a:p>
            <a:pPr marL="0" indent="0">
              <a:buNone/>
            </a:pPr>
            <a:r>
              <a:rPr lang="en-US" b="1" baseline="0" dirty="0" smtClean="0"/>
              <a:t>Subsidy receipt:</a:t>
            </a:r>
            <a:r>
              <a:rPr lang="en-US" b="0" baseline="0" dirty="0" smtClean="0"/>
              <a:t> At each wave (again not stable) – parent report of receiving a subsidy constituted who received subsidies.</a:t>
            </a:r>
            <a:endParaRPr lang="en-US" b="1" dirty="0" smtClean="0"/>
          </a:p>
          <a:p>
            <a:endParaRPr lang="en-US" b="1" dirty="0" smtClean="0"/>
          </a:p>
          <a:p>
            <a:r>
              <a:rPr lang="en-US" b="1" dirty="0" smtClean="0"/>
              <a:t>Special Needs: </a:t>
            </a:r>
            <a:r>
              <a:rPr lang="en-US" b="0" dirty="0" smtClean="0"/>
              <a:t>Broader definition than past studies</a:t>
            </a:r>
            <a:r>
              <a:rPr lang="en-US" b="0" baseline="0" dirty="0" smtClean="0"/>
              <a:t> due to low number of children who receive services via IDEA. Provides more accurate estimation of children with special needs. Had to meet one of three criteria:</a:t>
            </a:r>
          </a:p>
          <a:p>
            <a:pPr marL="228600" indent="-228600">
              <a:buAutoNum type="arabicParenBoth"/>
            </a:pPr>
            <a:r>
              <a:rPr lang="en-US" b="0" dirty="0" smtClean="0"/>
              <a:t>parent reported that the child had</a:t>
            </a:r>
            <a:r>
              <a:rPr lang="en-US" b="0" baseline="0" dirty="0" smtClean="0"/>
              <a:t> </a:t>
            </a:r>
            <a:r>
              <a:rPr lang="en-US" b="0" dirty="0" smtClean="0"/>
              <a:t>an Individual Family Service Plan (IFSP) or an Individual Education Program (IEP); </a:t>
            </a:r>
          </a:p>
          <a:p>
            <a:pPr marL="228600" indent="-228600">
              <a:buAutoNum type="arabicParenBoth"/>
            </a:pPr>
            <a:r>
              <a:rPr lang="en-US" b="0" dirty="0" smtClean="0"/>
              <a:t>Birth</a:t>
            </a:r>
            <a:r>
              <a:rPr lang="en-US" b="0" baseline="0" dirty="0" smtClean="0"/>
              <a:t> </a:t>
            </a:r>
            <a:r>
              <a:rPr lang="en-US" b="0" dirty="0" smtClean="0"/>
              <a:t>certificate data or parent report indicated the child had a medically diagnosed disability (</a:t>
            </a:r>
            <a:r>
              <a:rPr lang="en-US" b="0" dirty="0" err="1" smtClean="0"/>
              <a:t>e.g.,down</a:t>
            </a:r>
            <a:r>
              <a:rPr lang="en-US" b="0" dirty="0" smtClean="0"/>
              <a:t> syndrome, </a:t>
            </a:r>
            <a:r>
              <a:rPr lang="en-US" b="0" dirty="0" err="1" smtClean="0"/>
              <a:t>spina</a:t>
            </a:r>
            <a:r>
              <a:rPr lang="en-US" b="0" dirty="0" smtClean="0"/>
              <a:t> bifida, intellectual disability, autism, etc.); or </a:t>
            </a:r>
          </a:p>
          <a:p>
            <a:pPr marL="228600" indent="-228600">
              <a:buAutoNum type="arabicParenBoth"/>
            </a:pPr>
            <a:r>
              <a:rPr lang="en-US" b="0" dirty="0" smtClean="0"/>
              <a:t>child performed at least</a:t>
            </a:r>
            <a:r>
              <a:rPr lang="en-US" b="0" baseline="0" dirty="0" smtClean="0"/>
              <a:t> </a:t>
            </a:r>
            <a:r>
              <a:rPr lang="en-US" b="0" dirty="0" smtClean="0"/>
              <a:t>1.5 standard deviations below the mean of the T-scores on direct assessments of cognitive,</a:t>
            </a:r>
            <a:r>
              <a:rPr lang="en-US" b="0" baseline="0" dirty="0" smtClean="0"/>
              <a:t> </a:t>
            </a:r>
            <a:r>
              <a:rPr lang="en-US" b="0" dirty="0" smtClean="0"/>
              <a:t>motor, or social-emotional skills</a:t>
            </a:r>
          </a:p>
          <a:p>
            <a:endParaRPr lang="en-US" b="1" dirty="0" smtClean="0"/>
          </a:p>
          <a:p>
            <a:r>
              <a:rPr lang="en-US" b="1" dirty="0" smtClean="0"/>
              <a:t>Predictors</a:t>
            </a:r>
          </a:p>
          <a:p>
            <a:endParaRPr lang="en-US" dirty="0"/>
          </a:p>
        </p:txBody>
      </p:sp>
      <p:sp>
        <p:nvSpPr>
          <p:cNvPr id="4" name="Slide Number Placeholder 3"/>
          <p:cNvSpPr>
            <a:spLocks noGrp="1"/>
          </p:cNvSpPr>
          <p:nvPr>
            <p:ph type="sldNum" sz="quarter" idx="10"/>
          </p:nvPr>
        </p:nvSpPr>
        <p:spPr/>
        <p:txBody>
          <a:bodyPr/>
          <a:lstStyle/>
          <a:p>
            <a:fld id="{93FD2452-241D-4008-ACB8-4E67E7DA152A}" type="slidenum">
              <a:rPr lang="en-US" smtClean="0"/>
              <a:t>10</a:t>
            </a:fld>
            <a:endParaRPr lang="en-US"/>
          </a:p>
        </p:txBody>
      </p:sp>
    </p:spTree>
    <p:extLst>
      <p:ext uri="{BB962C8B-B14F-4D97-AF65-F5344CB8AC3E}">
        <p14:creationId xmlns:p14="http://schemas.microsoft.com/office/powerpoint/2010/main" val="22569444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Measures of quality at 2 and 4 years, none at 9 months</a:t>
            </a:r>
          </a:p>
          <a:p>
            <a:endParaRPr lang="en-US" dirty="0" smtClean="0"/>
          </a:p>
          <a:p>
            <a:r>
              <a:rPr lang="en-US" dirty="0" smtClean="0"/>
              <a:t>Measures</a:t>
            </a:r>
            <a:r>
              <a:rPr lang="en-US" baseline="0" dirty="0" smtClean="0"/>
              <a:t> of structural and process quality </a:t>
            </a:r>
          </a:p>
          <a:p>
            <a:endParaRPr lang="en-US" baseline="0" dirty="0" smtClean="0"/>
          </a:p>
          <a:p>
            <a:r>
              <a:rPr lang="en-US" dirty="0" smtClean="0"/>
              <a:t>Measures</a:t>
            </a:r>
            <a:r>
              <a:rPr lang="en-US" baseline="0" dirty="0" smtClean="0"/>
              <a:t> of global quality—collapsed to inadequate and adequate </a:t>
            </a:r>
            <a:r>
              <a:rPr lang="en-US" baseline="0" dirty="0" err="1" smtClean="0"/>
              <a:t>bc</a:t>
            </a:r>
            <a:r>
              <a:rPr lang="en-US" baseline="0" dirty="0" smtClean="0"/>
              <a:t> limited sample size</a:t>
            </a:r>
          </a:p>
          <a:p>
            <a:r>
              <a:rPr lang="en-US" baseline="0" dirty="0" err="1" smtClean="0"/>
              <a:t>Caregiver:ratio</a:t>
            </a:r>
            <a:endParaRPr lang="en-US" baseline="0" dirty="0" smtClean="0"/>
          </a:p>
          <a:p>
            <a:r>
              <a:rPr lang="en-US" baseline="0" dirty="0" smtClean="0"/>
              <a:t>Hours in care—broken up by 16 or less; 17-32; 33-40; 40+</a:t>
            </a:r>
          </a:p>
          <a:p>
            <a:r>
              <a:rPr lang="en-US" baseline="0" dirty="0" smtClean="0"/>
              <a:t>Arnett—observational measure of caregiver-child interaction, also global measure, </a:t>
            </a:r>
            <a:endParaRPr lang="en-US" dirty="0"/>
          </a:p>
        </p:txBody>
      </p:sp>
      <p:sp>
        <p:nvSpPr>
          <p:cNvPr id="4" name="Slide Number Placeholder 3"/>
          <p:cNvSpPr>
            <a:spLocks noGrp="1"/>
          </p:cNvSpPr>
          <p:nvPr>
            <p:ph type="sldNum" sz="quarter" idx="10"/>
          </p:nvPr>
        </p:nvSpPr>
        <p:spPr/>
        <p:txBody>
          <a:bodyPr/>
          <a:lstStyle/>
          <a:p>
            <a:fld id="{93FD2452-241D-4008-ACB8-4E67E7DA152A}" type="slidenum">
              <a:rPr lang="en-US" smtClean="0"/>
              <a:t>11</a:t>
            </a:fld>
            <a:endParaRPr lang="en-US"/>
          </a:p>
        </p:txBody>
      </p:sp>
    </p:spTree>
    <p:extLst>
      <p:ext uri="{BB962C8B-B14F-4D97-AF65-F5344CB8AC3E}">
        <p14:creationId xmlns:p14="http://schemas.microsoft.com/office/powerpoint/2010/main" val="14537400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Child characteristics measured were </a:t>
            </a:r>
          </a:p>
          <a:p>
            <a:pPr marL="171450" indent="-171450">
              <a:buFontTx/>
              <a:buChar char="-"/>
            </a:pPr>
            <a:r>
              <a:rPr lang="en-US" dirty="0" smtClean="0"/>
              <a:t>sex (boy or girl) and </a:t>
            </a:r>
          </a:p>
          <a:p>
            <a:pPr marL="171450" indent="-171450">
              <a:buFontTx/>
              <a:buChar char="-"/>
            </a:pPr>
            <a:r>
              <a:rPr lang="en-US" dirty="0" smtClean="0"/>
              <a:t>race/ethnicity (White, Black,</a:t>
            </a:r>
            <a:r>
              <a:rPr lang="en-US" baseline="0" dirty="0" smtClean="0"/>
              <a:t> </a:t>
            </a:r>
            <a:r>
              <a:rPr lang="en-US" dirty="0" smtClean="0"/>
              <a:t>Hispanic, Asian/Pacific Islander Multi-race/other). </a:t>
            </a:r>
          </a:p>
          <a:p>
            <a:pPr marL="171450" indent="-171450">
              <a:buFontTx/>
              <a:buChar char="-"/>
            </a:pPr>
            <a:endParaRPr lang="en-US" dirty="0" smtClean="0"/>
          </a:p>
          <a:p>
            <a:pPr marL="0" indent="0">
              <a:buFontTx/>
              <a:buNone/>
            </a:pPr>
            <a:r>
              <a:rPr lang="en-US" dirty="0" smtClean="0"/>
              <a:t>Family characteristics included </a:t>
            </a:r>
          </a:p>
          <a:p>
            <a:pPr marL="171450" indent="-171450">
              <a:buFontTx/>
              <a:buChar char="-"/>
            </a:pPr>
            <a:r>
              <a:rPr lang="en-US" dirty="0" smtClean="0"/>
              <a:t>mother’s age,</a:t>
            </a:r>
          </a:p>
          <a:p>
            <a:pPr marL="171450" indent="-171450">
              <a:buFontTx/>
              <a:buChar char="-"/>
            </a:pPr>
            <a:r>
              <a:rPr lang="en-US" dirty="0" smtClean="0"/>
              <a:t>education level (below high school, high school or equivalent, some college or degree),</a:t>
            </a:r>
          </a:p>
          <a:p>
            <a:pPr marL="171450" indent="-171450">
              <a:buFontTx/>
              <a:buChar char="-"/>
            </a:pPr>
            <a:r>
              <a:rPr lang="en-US" dirty="0" smtClean="0"/>
              <a:t>employment status (working full time, working part time, not currently working), and </a:t>
            </a:r>
          </a:p>
          <a:p>
            <a:pPr marL="171450" indent="-171450">
              <a:buFontTx/>
              <a:buChar char="-"/>
            </a:pPr>
            <a:r>
              <a:rPr lang="en-US" dirty="0" smtClean="0"/>
              <a:t>Marital</a:t>
            </a:r>
            <a:r>
              <a:rPr lang="en-US" baseline="0" dirty="0" smtClean="0"/>
              <a:t> </a:t>
            </a:r>
            <a:r>
              <a:rPr lang="en-US" dirty="0" smtClean="0"/>
              <a:t>status (married or not currently married); </a:t>
            </a:r>
          </a:p>
          <a:p>
            <a:pPr marL="171450" indent="-171450">
              <a:buFontTx/>
              <a:buChar char="-"/>
            </a:pPr>
            <a:r>
              <a:rPr lang="en-US" dirty="0" smtClean="0"/>
              <a:t>home language (English or other); </a:t>
            </a:r>
          </a:p>
          <a:p>
            <a:pPr marL="171450" indent="-171450">
              <a:buFontTx/>
              <a:buChar char="-"/>
            </a:pPr>
            <a:r>
              <a:rPr lang="en-US" dirty="0" smtClean="0"/>
              <a:t>receipt of other</a:t>
            </a:r>
            <a:r>
              <a:rPr lang="en-US" baseline="0" dirty="0" smtClean="0"/>
              <a:t> </a:t>
            </a:r>
            <a:r>
              <a:rPr lang="en-US" dirty="0" smtClean="0"/>
              <a:t>public assistance (food subsidies and health subsidies); </a:t>
            </a:r>
          </a:p>
          <a:p>
            <a:pPr marL="171450" indent="-171450">
              <a:buFontTx/>
              <a:buChar char="-"/>
            </a:pPr>
            <a:r>
              <a:rPr lang="en-US" dirty="0" smtClean="0"/>
              <a:t>number of siblings in the home (none,</a:t>
            </a:r>
          </a:p>
          <a:p>
            <a:endParaRPr lang="en-US" dirty="0" smtClean="0"/>
          </a:p>
          <a:p>
            <a:r>
              <a:rPr lang="en-US" dirty="0" smtClean="0"/>
              <a:t>one, two, three or more); </a:t>
            </a:r>
          </a:p>
          <a:p>
            <a:endParaRPr lang="en-US" dirty="0" smtClean="0"/>
          </a:p>
          <a:p>
            <a:r>
              <a:rPr lang="en-US" dirty="0" smtClean="0"/>
              <a:t>Geographic:</a:t>
            </a:r>
          </a:p>
          <a:p>
            <a:pPr marL="171450" indent="-171450">
              <a:buFontTx/>
              <a:buChar char="-"/>
            </a:pPr>
            <a:r>
              <a:rPr lang="en-US" dirty="0" smtClean="0"/>
              <a:t>census region (Northeast, Midwest, South, West); and </a:t>
            </a:r>
          </a:p>
          <a:p>
            <a:pPr marL="171450" indent="-171450">
              <a:buFontTx/>
              <a:buChar char="-"/>
            </a:pPr>
            <a:r>
              <a:rPr lang="en-US" dirty="0" err="1" smtClean="0"/>
              <a:t>urbanicity</a:t>
            </a:r>
            <a:r>
              <a:rPr lang="en-US" dirty="0" smtClean="0"/>
              <a:t> of the</a:t>
            </a:r>
            <a:r>
              <a:rPr lang="en-US" baseline="0" dirty="0" smtClean="0"/>
              <a:t> </a:t>
            </a:r>
            <a:r>
              <a:rPr lang="en-US" dirty="0" smtClean="0"/>
              <a:t>home (urban/suburban or rural).</a:t>
            </a:r>
          </a:p>
          <a:p>
            <a:endParaRPr lang="en-US" dirty="0"/>
          </a:p>
        </p:txBody>
      </p:sp>
      <p:sp>
        <p:nvSpPr>
          <p:cNvPr id="4" name="Slide Number Placeholder 3"/>
          <p:cNvSpPr>
            <a:spLocks noGrp="1"/>
          </p:cNvSpPr>
          <p:nvPr>
            <p:ph type="sldNum" sz="quarter" idx="10"/>
          </p:nvPr>
        </p:nvSpPr>
        <p:spPr/>
        <p:txBody>
          <a:bodyPr/>
          <a:lstStyle/>
          <a:p>
            <a:fld id="{93FD2452-241D-4008-ACB8-4E67E7DA152A}" type="slidenum">
              <a:rPr lang="en-US" smtClean="0"/>
              <a:t>12</a:t>
            </a:fld>
            <a:endParaRPr lang="en-US"/>
          </a:p>
        </p:txBody>
      </p:sp>
    </p:spTree>
    <p:extLst>
      <p:ext uri="{BB962C8B-B14F-4D97-AF65-F5344CB8AC3E}">
        <p14:creationId xmlns:p14="http://schemas.microsoft.com/office/powerpoint/2010/main" val="1686132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analysis was conducted with our first subsample—subsidy eligible children—with and without special needs. </a:t>
            </a:r>
          </a:p>
          <a:p>
            <a:endParaRPr lang="en-US" baseline="0" dirty="0" smtClean="0"/>
          </a:p>
          <a:p>
            <a:r>
              <a:rPr lang="en-US" baseline="0" dirty="0" smtClean="0"/>
              <a:t>Among children with special needs, use of subsidy resulted in higher use of child care than children with special needs who didn’t use subsidy. Type of care shifted during early childhood—started with home-based care and shifted to center-based care. Interesting because using a subsidy has been found to increase use of center-based care,  but that was not consistently true for children with special needs across early childhood.</a:t>
            </a:r>
          </a:p>
          <a:p>
            <a:endParaRPr lang="en-US" baseline="0" dirty="0" smtClean="0"/>
          </a:p>
          <a:p>
            <a:r>
              <a:rPr lang="en-US" baseline="0" dirty="0" smtClean="0"/>
              <a:t>Here shows the use of home-based care for subsidized children with special needs compared to children on subsidy without special needs. Children with special needs at 9 </a:t>
            </a:r>
            <a:r>
              <a:rPr lang="en-US" baseline="0" dirty="0" err="1" smtClean="0"/>
              <a:t>mo</a:t>
            </a:r>
            <a:r>
              <a:rPr lang="en-US" baseline="0" dirty="0" smtClean="0"/>
              <a:t> less likely to use home-based care, but at 2 and 4 years more likely than subsidized children without special needs to use home-based care. </a:t>
            </a:r>
            <a:endParaRPr lang="en-US" sz="1200" u="none" kern="1200" dirty="0" smtClean="0">
              <a:solidFill>
                <a:schemeClr val="tx1"/>
              </a:solidFill>
              <a:effectLst/>
              <a:latin typeface="+mn-lt"/>
              <a:ea typeface="+mn-ea"/>
              <a:cs typeface="+mn-cs"/>
            </a:endParaRPr>
          </a:p>
          <a:p>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Subsidy special needs vs. subsidy no special needs: </a:t>
            </a:r>
          </a:p>
          <a:p>
            <a:r>
              <a:rPr lang="en-US" sz="1200" u="none" kern="1200" dirty="0" smtClean="0">
                <a:solidFill>
                  <a:schemeClr val="tx1"/>
                </a:solidFill>
                <a:effectLst/>
                <a:latin typeface="+mn-lt"/>
                <a:ea typeface="+mn-ea"/>
                <a:cs typeface="+mn-cs"/>
              </a:rPr>
              <a:t>The type of care utilized by children with special needs who received childcare subsidies differed significantly from the care used by subsidy recipients who did not have special needs, and these differences varied across early childhood. At 9-months, subsidy recipients with special needs used home-based childcare providers at significantly lower rates (</a:t>
            </a:r>
            <a:r>
              <a:rPr lang="en-US" sz="1200" i="1" u="none" kern="1200" dirty="0" smtClean="0">
                <a:solidFill>
                  <a:schemeClr val="tx1"/>
                </a:solidFill>
                <a:effectLst/>
                <a:latin typeface="+mn-lt"/>
                <a:ea typeface="+mn-ea"/>
                <a:cs typeface="+mn-cs"/>
              </a:rPr>
              <a:t>z </a:t>
            </a:r>
            <a:r>
              <a:rPr lang="en-US" sz="1200" u="none" kern="1200" dirty="0" smtClean="0">
                <a:solidFill>
                  <a:schemeClr val="tx1"/>
                </a:solidFill>
                <a:effectLst/>
                <a:latin typeface="+mn-lt"/>
                <a:ea typeface="+mn-ea"/>
                <a:cs typeface="+mn-cs"/>
              </a:rPr>
              <a:t>= -21.66, </a:t>
            </a:r>
            <a:r>
              <a:rPr lang="en-US" sz="1200" i="1" u="none" kern="1200" dirty="0" smtClean="0">
                <a:solidFill>
                  <a:schemeClr val="tx1"/>
                </a:solidFill>
                <a:effectLst/>
                <a:latin typeface="+mn-lt"/>
                <a:ea typeface="+mn-ea"/>
                <a:cs typeface="+mn-cs"/>
              </a:rPr>
              <a:t>p&lt;</a:t>
            </a:r>
            <a:r>
              <a:rPr lang="en-US" sz="1200" u="none" kern="1200" dirty="0" smtClean="0">
                <a:solidFill>
                  <a:schemeClr val="tx1"/>
                </a:solidFill>
                <a:effectLst/>
                <a:latin typeface="+mn-lt"/>
                <a:ea typeface="+mn-ea"/>
                <a:cs typeface="+mn-cs"/>
              </a:rPr>
              <a:t> 0.05) and center-based childcare providers at significantly higher rates (</a:t>
            </a:r>
            <a:r>
              <a:rPr lang="en-US" sz="1200" i="1" u="none" kern="1200" dirty="0" smtClean="0">
                <a:solidFill>
                  <a:schemeClr val="tx1"/>
                </a:solidFill>
                <a:effectLst/>
                <a:latin typeface="+mn-lt"/>
                <a:ea typeface="+mn-ea"/>
                <a:cs typeface="+mn-cs"/>
              </a:rPr>
              <a:t>z =</a:t>
            </a:r>
            <a:r>
              <a:rPr lang="en-US" sz="1200" u="none" kern="1200" dirty="0" smtClean="0">
                <a:solidFill>
                  <a:schemeClr val="tx1"/>
                </a:solidFill>
                <a:effectLst/>
                <a:latin typeface="+mn-lt"/>
                <a:ea typeface="+mn-ea"/>
                <a:cs typeface="+mn-cs"/>
              </a:rPr>
              <a:t> 21.65, </a:t>
            </a:r>
            <a:r>
              <a:rPr lang="en-US" sz="1200" i="1" u="none" kern="1200" dirty="0" smtClean="0">
                <a:solidFill>
                  <a:schemeClr val="tx1"/>
                </a:solidFill>
                <a:effectLst/>
                <a:latin typeface="+mn-lt"/>
                <a:ea typeface="+mn-ea"/>
                <a:cs typeface="+mn-cs"/>
              </a:rPr>
              <a:t>p</a:t>
            </a:r>
            <a:r>
              <a:rPr lang="en-US" sz="1200" u="none" kern="1200" dirty="0" smtClean="0">
                <a:solidFill>
                  <a:schemeClr val="tx1"/>
                </a:solidFill>
                <a:effectLst/>
                <a:latin typeface="+mn-lt"/>
                <a:ea typeface="+mn-ea"/>
                <a:cs typeface="+mn-cs"/>
              </a:rPr>
              <a:t>&lt; 0.05) as compared to young children without special needs who received subsidies. The opposite was true at 2-years and 4-years of age when subsidy recipients with special needs used home-based care significantly more frequently (</a:t>
            </a:r>
            <a:r>
              <a:rPr lang="en-US" sz="1200" i="1" u="none" kern="1200" dirty="0" smtClean="0">
                <a:solidFill>
                  <a:schemeClr val="tx1"/>
                </a:solidFill>
                <a:effectLst/>
                <a:latin typeface="+mn-lt"/>
                <a:ea typeface="+mn-ea"/>
                <a:cs typeface="+mn-cs"/>
              </a:rPr>
              <a:t>z = </a:t>
            </a:r>
            <a:r>
              <a:rPr lang="en-US" sz="1200" u="none" kern="1200" dirty="0" smtClean="0">
                <a:solidFill>
                  <a:schemeClr val="tx1"/>
                </a:solidFill>
                <a:effectLst/>
                <a:latin typeface="+mn-lt"/>
                <a:ea typeface="+mn-ea"/>
                <a:cs typeface="+mn-cs"/>
              </a:rPr>
              <a:t>38.79 and 17.14, respectively, </a:t>
            </a:r>
            <a:r>
              <a:rPr lang="en-US" sz="1200" i="1" u="none" kern="1200" dirty="0" smtClean="0">
                <a:solidFill>
                  <a:schemeClr val="tx1"/>
                </a:solidFill>
                <a:effectLst/>
                <a:latin typeface="+mn-lt"/>
                <a:ea typeface="+mn-ea"/>
                <a:cs typeface="+mn-cs"/>
              </a:rPr>
              <a:t>p&lt;</a:t>
            </a:r>
            <a:r>
              <a:rPr lang="en-US" sz="1200" u="none" kern="1200" dirty="0" smtClean="0">
                <a:solidFill>
                  <a:schemeClr val="tx1"/>
                </a:solidFill>
                <a:effectLst/>
                <a:latin typeface="+mn-lt"/>
                <a:ea typeface="+mn-ea"/>
                <a:cs typeface="+mn-cs"/>
              </a:rPr>
              <a:t> 0.05) and center-based care significantly less frequently (</a:t>
            </a:r>
            <a:r>
              <a:rPr lang="en-US" sz="1200" i="1" u="none" kern="1200" dirty="0" smtClean="0">
                <a:solidFill>
                  <a:schemeClr val="tx1"/>
                </a:solidFill>
                <a:effectLst/>
                <a:latin typeface="+mn-lt"/>
                <a:ea typeface="+mn-ea"/>
                <a:cs typeface="+mn-cs"/>
              </a:rPr>
              <a:t>z = </a:t>
            </a:r>
            <a:r>
              <a:rPr lang="en-US" sz="1200" u="none" kern="1200" dirty="0" smtClean="0">
                <a:solidFill>
                  <a:schemeClr val="tx1"/>
                </a:solidFill>
                <a:effectLst/>
                <a:latin typeface="+mn-lt"/>
                <a:ea typeface="+mn-ea"/>
                <a:cs typeface="+mn-cs"/>
              </a:rPr>
              <a:t>-38.79 and -17.15, respectively, </a:t>
            </a:r>
            <a:r>
              <a:rPr lang="en-US" sz="1200" i="1" u="none" kern="1200" dirty="0" smtClean="0">
                <a:solidFill>
                  <a:schemeClr val="tx1"/>
                </a:solidFill>
                <a:effectLst/>
                <a:latin typeface="+mn-lt"/>
                <a:ea typeface="+mn-ea"/>
                <a:cs typeface="+mn-cs"/>
              </a:rPr>
              <a:t>p</a:t>
            </a:r>
            <a:r>
              <a:rPr lang="en-US" sz="1200" u="none" kern="1200" dirty="0" smtClean="0">
                <a:solidFill>
                  <a:schemeClr val="tx1"/>
                </a:solidFill>
                <a:effectLst/>
                <a:latin typeface="+mn-lt"/>
                <a:ea typeface="+mn-ea"/>
                <a:cs typeface="+mn-cs"/>
              </a:rPr>
              <a:t>&lt; 0.05) than   subsidy recipients without special needs.   </a:t>
            </a:r>
          </a:p>
          <a:p>
            <a:endParaRPr lang="en-US" sz="1200" u="none" kern="1200" dirty="0" smtClean="0">
              <a:solidFill>
                <a:schemeClr val="tx1"/>
              </a:solidFill>
              <a:effectLst/>
              <a:latin typeface="+mn-lt"/>
              <a:ea typeface="+mn-ea"/>
              <a:cs typeface="+mn-cs"/>
            </a:endParaRPr>
          </a:p>
          <a:p>
            <a:endParaRPr lang="en-US" sz="1200" u="none"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But children with </a:t>
            </a:r>
            <a:r>
              <a:rPr lang="en-US" u="sng" dirty="0" smtClean="0"/>
              <a:t>no special needs with</a:t>
            </a:r>
            <a:r>
              <a:rPr lang="en-US" dirty="0" smtClean="0"/>
              <a:t> subsidies had greater use of center-based care as toddlers and preschoolers. </a:t>
            </a:r>
          </a:p>
          <a:p>
            <a:endParaRPr lang="en-US" dirty="0"/>
          </a:p>
        </p:txBody>
      </p:sp>
      <p:sp>
        <p:nvSpPr>
          <p:cNvPr id="4" name="Slide Number Placeholder 3"/>
          <p:cNvSpPr>
            <a:spLocks noGrp="1"/>
          </p:cNvSpPr>
          <p:nvPr>
            <p:ph type="sldNum" sz="quarter" idx="10"/>
          </p:nvPr>
        </p:nvSpPr>
        <p:spPr/>
        <p:txBody>
          <a:bodyPr/>
          <a:lstStyle/>
          <a:p>
            <a:fld id="{93FD2452-241D-4008-ACB8-4E67E7DA152A}" type="slidenum">
              <a:rPr lang="en-US" smtClean="0"/>
              <a:t>13</a:t>
            </a:fld>
            <a:endParaRPr lang="en-US"/>
          </a:p>
        </p:txBody>
      </p:sp>
    </p:spTree>
    <p:extLst>
      <p:ext uri="{BB962C8B-B14F-4D97-AF65-F5344CB8AC3E}">
        <p14:creationId xmlns:p14="http://schemas.microsoft.com/office/powerpoint/2010/main" val="1451769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dirty="0" smtClean="0">
                <a:solidFill>
                  <a:schemeClr val="tx1"/>
                </a:solidFill>
                <a:effectLst/>
                <a:latin typeface="+mn-lt"/>
                <a:ea typeface="+mn-ea"/>
                <a:cs typeface="+mn-cs"/>
              </a:rPr>
              <a:t>When we look at use of center-based care, we that special needs children at 9 </a:t>
            </a:r>
            <a:r>
              <a:rPr lang="en-US" sz="1200" u="none" kern="1200" dirty="0" err="1" smtClean="0">
                <a:solidFill>
                  <a:schemeClr val="tx1"/>
                </a:solidFill>
                <a:effectLst/>
                <a:latin typeface="+mn-lt"/>
                <a:ea typeface="+mn-ea"/>
                <a:cs typeface="+mn-cs"/>
              </a:rPr>
              <a:t>mo</a:t>
            </a:r>
            <a:r>
              <a:rPr lang="en-US" sz="1200" u="none" kern="1200" dirty="0" smtClean="0">
                <a:solidFill>
                  <a:schemeClr val="tx1"/>
                </a:solidFill>
                <a:effectLst/>
                <a:latin typeface="+mn-lt"/>
                <a:ea typeface="+mn-ea"/>
                <a:cs typeface="+mn-cs"/>
              </a:rPr>
              <a:t> more likely than non-special needs children to use center-based care, but that at 2 and 4 years they</a:t>
            </a:r>
            <a:r>
              <a:rPr lang="en-US" sz="1200" u="none" kern="1200" baseline="0" dirty="0" smtClean="0">
                <a:solidFill>
                  <a:schemeClr val="tx1"/>
                </a:solidFill>
                <a:effectLst/>
                <a:latin typeface="+mn-lt"/>
                <a:ea typeface="+mn-ea"/>
                <a:cs typeface="+mn-cs"/>
              </a:rPr>
              <a:t> are less likely to use center-based care.  </a:t>
            </a:r>
            <a:endParaRPr lang="en-US" sz="1200" u="none" kern="1200" dirty="0" smtClean="0">
              <a:solidFill>
                <a:schemeClr val="tx1"/>
              </a:solidFill>
              <a:effectLst/>
              <a:latin typeface="+mn-lt"/>
              <a:ea typeface="+mn-ea"/>
              <a:cs typeface="+mn-cs"/>
            </a:endParaRPr>
          </a:p>
          <a:p>
            <a:endParaRPr lang="en-US" sz="1200" u="none" kern="1200" dirty="0" smtClean="0">
              <a:solidFill>
                <a:schemeClr val="tx1"/>
              </a:solidFill>
              <a:effectLst/>
              <a:latin typeface="+mn-lt"/>
              <a:ea typeface="+mn-ea"/>
              <a:cs typeface="+mn-cs"/>
            </a:endParaRPr>
          </a:p>
          <a:p>
            <a:endParaRPr lang="en-US" sz="1200" u="none" kern="1200" dirty="0" smtClean="0">
              <a:solidFill>
                <a:schemeClr val="tx1"/>
              </a:solidFill>
              <a:effectLst/>
              <a:latin typeface="+mn-lt"/>
              <a:ea typeface="+mn-ea"/>
              <a:cs typeface="+mn-cs"/>
            </a:endParaRPr>
          </a:p>
          <a:p>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Subsidy special needs vs. subsidy no special needs: </a:t>
            </a:r>
          </a:p>
          <a:p>
            <a:r>
              <a:rPr lang="en-US" sz="1200" u="none" kern="1200" dirty="0" smtClean="0">
                <a:solidFill>
                  <a:schemeClr val="tx1"/>
                </a:solidFill>
                <a:effectLst/>
                <a:latin typeface="+mn-lt"/>
                <a:ea typeface="+mn-ea"/>
                <a:cs typeface="+mn-cs"/>
              </a:rPr>
              <a:t>The type of care utilized by children with special needs who received childcare subsidies differed significantly from the care used by subsidy recipients who did not have special needs, and these differences varied across early childhood. At 9-months, subsidy recipients with special needs used home-based childcare providers at significantly lower rates (</a:t>
            </a:r>
            <a:r>
              <a:rPr lang="en-US" sz="1200" i="1" u="none" kern="1200" dirty="0" smtClean="0">
                <a:solidFill>
                  <a:schemeClr val="tx1"/>
                </a:solidFill>
                <a:effectLst/>
                <a:latin typeface="+mn-lt"/>
                <a:ea typeface="+mn-ea"/>
                <a:cs typeface="+mn-cs"/>
              </a:rPr>
              <a:t>z </a:t>
            </a:r>
            <a:r>
              <a:rPr lang="en-US" sz="1200" u="none" kern="1200" dirty="0" smtClean="0">
                <a:solidFill>
                  <a:schemeClr val="tx1"/>
                </a:solidFill>
                <a:effectLst/>
                <a:latin typeface="+mn-lt"/>
                <a:ea typeface="+mn-ea"/>
                <a:cs typeface="+mn-cs"/>
              </a:rPr>
              <a:t>= -21.66, </a:t>
            </a:r>
            <a:r>
              <a:rPr lang="en-US" sz="1200" i="1" u="none" kern="1200" dirty="0" smtClean="0">
                <a:solidFill>
                  <a:schemeClr val="tx1"/>
                </a:solidFill>
                <a:effectLst/>
                <a:latin typeface="+mn-lt"/>
                <a:ea typeface="+mn-ea"/>
                <a:cs typeface="+mn-cs"/>
              </a:rPr>
              <a:t>p&lt;</a:t>
            </a:r>
            <a:r>
              <a:rPr lang="en-US" sz="1200" u="none" kern="1200" dirty="0" smtClean="0">
                <a:solidFill>
                  <a:schemeClr val="tx1"/>
                </a:solidFill>
                <a:effectLst/>
                <a:latin typeface="+mn-lt"/>
                <a:ea typeface="+mn-ea"/>
                <a:cs typeface="+mn-cs"/>
              </a:rPr>
              <a:t> 0.05) and center-based childcare providers at significantly higher rates (</a:t>
            </a:r>
            <a:r>
              <a:rPr lang="en-US" sz="1200" i="1" u="none" kern="1200" dirty="0" smtClean="0">
                <a:solidFill>
                  <a:schemeClr val="tx1"/>
                </a:solidFill>
                <a:effectLst/>
                <a:latin typeface="+mn-lt"/>
                <a:ea typeface="+mn-ea"/>
                <a:cs typeface="+mn-cs"/>
              </a:rPr>
              <a:t>z =</a:t>
            </a:r>
            <a:r>
              <a:rPr lang="en-US" sz="1200" u="none" kern="1200" dirty="0" smtClean="0">
                <a:solidFill>
                  <a:schemeClr val="tx1"/>
                </a:solidFill>
                <a:effectLst/>
                <a:latin typeface="+mn-lt"/>
                <a:ea typeface="+mn-ea"/>
                <a:cs typeface="+mn-cs"/>
              </a:rPr>
              <a:t> 21.65, </a:t>
            </a:r>
            <a:r>
              <a:rPr lang="en-US" sz="1200" i="1" u="none" kern="1200" dirty="0" smtClean="0">
                <a:solidFill>
                  <a:schemeClr val="tx1"/>
                </a:solidFill>
                <a:effectLst/>
                <a:latin typeface="+mn-lt"/>
                <a:ea typeface="+mn-ea"/>
                <a:cs typeface="+mn-cs"/>
              </a:rPr>
              <a:t>p</a:t>
            </a:r>
            <a:r>
              <a:rPr lang="en-US" sz="1200" u="none" kern="1200" dirty="0" smtClean="0">
                <a:solidFill>
                  <a:schemeClr val="tx1"/>
                </a:solidFill>
                <a:effectLst/>
                <a:latin typeface="+mn-lt"/>
                <a:ea typeface="+mn-ea"/>
                <a:cs typeface="+mn-cs"/>
              </a:rPr>
              <a:t>&lt; 0.05) as compared to young children without special needs who received subsidies. The opposite was true at 2-years and 4-years of age when subsidy recipients with special needs used home-based care significantly more frequently (</a:t>
            </a:r>
            <a:r>
              <a:rPr lang="en-US" sz="1200" i="1" u="none" kern="1200" dirty="0" smtClean="0">
                <a:solidFill>
                  <a:schemeClr val="tx1"/>
                </a:solidFill>
                <a:effectLst/>
                <a:latin typeface="+mn-lt"/>
                <a:ea typeface="+mn-ea"/>
                <a:cs typeface="+mn-cs"/>
              </a:rPr>
              <a:t>z = </a:t>
            </a:r>
            <a:r>
              <a:rPr lang="en-US" sz="1200" u="none" kern="1200" dirty="0" smtClean="0">
                <a:solidFill>
                  <a:schemeClr val="tx1"/>
                </a:solidFill>
                <a:effectLst/>
                <a:latin typeface="+mn-lt"/>
                <a:ea typeface="+mn-ea"/>
                <a:cs typeface="+mn-cs"/>
              </a:rPr>
              <a:t>38.79 and 17.14, respectively, </a:t>
            </a:r>
            <a:r>
              <a:rPr lang="en-US" sz="1200" i="1" u="none" kern="1200" dirty="0" smtClean="0">
                <a:solidFill>
                  <a:schemeClr val="tx1"/>
                </a:solidFill>
                <a:effectLst/>
                <a:latin typeface="+mn-lt"/>
                <a:ea typeface="+mn-ea"/>
                <a:cs typeface="+mn-cs"/>
              </a:rPr>
              <a:t>p&lt;</a:t>
            </a:r>
            <a:r>
              <a:rPr lang="en-US" sz="1200" u="none" kern="1200" dirty="0" smtClean="0">
                <a:solidFill>
                  <a:schemeClr val="tx1"/>
                </a:solidFill>
                <a:effectLst/>
                <a:latin typeface="+mn-lt"/>
                <a:ea typeface="+mn-ea"/>
                <a:cs typeface="+mn-cs"/>
              </a:rPr>
              <a:t> 0.05) and center-based care significantly less frequently (</a:t>
            </a:r>
            <a:r>
              <a:rPr lang="en-US" sz="1200" i="1" u="none" kern="1200" dirty="0" smtClean="0">
                <a:solidFill>
                  <a:schemeClr val="tx1"/>
                </a:solidFill>
                <a:effectLst/>
                <a:latin typeface="+mn-lt"/>
                <a:ea typeface="+mn-ea"/>
                <a:cs typeface="+mn-cs"/>
              </a:rPr>
              <a:t>z = </a:t>
            </a:r>
            <a:r>
              <a:rPr lang="en-US" sz="1200" u="none" kern="1200" dirty="0" smtClean="0">
                <a:solidFill>
                  <a:schemeClr val="tx1"/>
                </a:solidFill>
                <a:effectLst/>
                <a:latin typeface="+mn-lt"/>
                <a:ea typeface="+mn-ea"/>
                <a:cs typeface="+mn-cs"/>
              </a:rPr>
              <a:t>-38.79 and -17.15, respectively, </a:t>
            </a:r>
            <a:r>
              <a:rPr lang="en-US" sz="1200" i="1" u="none" kern="1200" dirty="0" smtClean="0">
                <a:solidFill>
                  <a:schemeClr val="tx1"/>
                </a:solidFill>
                <a:effectLst/>
                <a:latin typeface="+mn-lt"/>
                <a:ea typeface="+mn-ea"/>
                <a:cs typeface="+mn-cs"/>
              </a:rPr>
              <a:t>p</a:t>
            </a:r>
            <a:r>
              <a:rPr lang="en-US" sz="1200" u="none" kern="1200" dirty="0" smtClean="0">
                <a:solidFill>
                  <a:schemeClr val="tx1"/>
                </a:solidFill>
                <a:effectLst/>
                <a:latin typeface="+mn-lt"/>
                <a:ea typeface="+mn-ea"/>
                <a:cs typeface="+mn-cs"/>
              </a:rPr>
              <a:t>&lt; 0.05) than   subsidy recipients without special needs.   </a:t>
            </a:r>
          </a:p>
          <a:p>
            <a:endParaRPr lang="en-US" sz="1200" u="none" kern="1200" dirty="0" smtClean="0">
              <a:solidFill>
                <a:schemeClr val="tx1"/>
              </a:solidFill>
              <a:effectLst/>
              <a:latin typeface="+mn-lt"/>
              <a:ea typeface="+mn-ea"/>
              <a:cs typeface="+mn-cs"/>
            </a:endParaRPr>
          </a:p>
          <a:p>
            <a:endParaRPr lang="en-US" sz="1200" u="none"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But children with </a:t>
            </a:r>
            <a:r>
              <a:rPr lang="en-US" u="sng" dirty="0" smtClean="0"/>
              <a:t>no special needs with</a:t>
            </a:r>
            <a:r>
              <a:rPr lang="en-US" dirty="0" smtClean="0"/>
              <a:t> subsidies had greater use of center-based care as toddlers and preschoolers.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Among children with special needs, use of subsidy resulted in higher use of child care than children with special needs who didn’t use subsidy. Type of care shifted during early childhood—started with home-based care and shifted to center-based care. Interesting because using a subsidy has been found to increase use of center-based care,  but that was not consistently true for children with special needs across early childhood. </a:t>
            </a:r>
          </a:p>
          <a:p>
            <a:endParaRPr lang="en-US" dirty="0"/>
          </a:p>
        </p:txBody>
      </p:sp>
      <p:sp>
        <p:nvSpPr>
          <p:cNvPr id="4" name="Slide Number Placeholder 3"/>
          <p:cNvSpPr>
            <a:spLocks noGrp="1"/>
          </p:cNvSpPr>
          <p:nvPr>
            <p:ph type="sldNum" sz="quarter" idx="10"/>
          </p:nvPr>
        </p:nvSpPr>
        <p:spPr/>
        <p:txBody>
          <a:bodyPr/>
          <a:lstStyle/>
          <a:p>
            <a:fld id="{93FD2452-241D-4008-ACB8-4E67E7DA152A}" type="slidenum">
              <a:rPr lang="en-US" smtClean="0"/>
              <a:t>14</a:t>
            </a:fld>
            <a:endParaRPr lang="en-US"/>
          </a:p>
        </p:txBody>
      </p:sp>
    </p:spTree>
    <p:extLst>
      <p:ext uri="{BB962C8B-B14F-4D97-AF65-F5344CB8AC3E}">
        <p14:creationId xmlns:p14="http://schemas.microsoft.com/office/powerpoint/2010/main" val="37597179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dirty="0" smtClean="0">
                <a:solidFill>
                  <a:schemeClr val="tx1"/>
                </a:solidFill>
                <a:effectLst/>
                <a:latin typeface="+mn-lt"/>
                <a:ea typeface="+mn-ea"/>
                <a:cs typeface="+mn-cs"/>
              </a:rPr>
              <a:t>This analysis was conducted with our second subsample—children with special needs. </a:t>
            </a:r>
          </a:p>
          <a:p>
            <a:r>
              <a:rPr lang="en-US" sz="1200" u="none" kern="1200" dirty="0" smtClean="0">
                <a:solidFill>
                  <a:schemeClr val="tx1"/>
                </a:solidFill>
                <a:effectLst/>
                <a:latin typeface="+mn-lt"/>
                <a:ea typeface="+mn-ea"/>
                <a:cs typeface="+mn-cs"/>
              </a:rPr>
              <a:t>Subsidy recipients with special needs utilized non-parental care at significantly higher rates than young children with special needs who did not receive childcare subsidies at 9-months, 2-years, and 4-years. Subsidy recipients also all utilized some form of non-parental care; thus, they had significantly lower usage rates of parental care as compared to their subsidy-eligible peers who did not receive childcare assistance throughout early childhood (</a:t>
            </a:r>
            <a:r>
              <a:rPr lang="en-US" sz="1200" i="1" u="none" kern="1200" dirty="0" smtClean="0">
                <a:solidFill>
                  <a:schemeClr val="tx1"/>
                </a:solidFill>
                <a:effectLst/>
                <a:latin typeface="+mn-lt"/>
                <a:ea typeface="+mn-ea"/>
                <a:cs typeface="+mn-cs"/>
              </a:rPr>
              <a:t>z =</a:t>
            </a:r>
            <a:r>
              <a:rPr lang="en-US" sz="1200" u="none" kern="1200" dirty="0" smtClean="0">
                <a:solidFill>
                  <a:schemeClr val="tx1"/>
                </a:solidFill>
                <a:effectLst/>
                <a:latin typeface="+mn-lt"/>
                <a:ea typeface="+mn-ea"/>
                <a:cs typeface="+mn-cs"/>
              </a:rPr>
              <a:t> -109.59 at 9-months, -233.88 at 2-years, and -159.48 at 4-years, </a:t>
            </a:r>
            <a:r>
              <a:rPr lang="en-US" sz="1200" i="1" u="none" kern="1200" dirty="0" smtClean="0">
                <a:solidFill>
                  <a:schemeClr val="tx1"/>
                </a:solidFill>
                <a:effectLst/>
                <a:latin typeface="+mn-lt"/>
                <a:ea typeface="+mn-ea"/>
                <a:cs typeface="+mn-cs"/>
              </a:rPr>
              <a:t>p </a:t>
            </a:r>
            <a:r>
              <a:rPr lang="en-US" sz="1200" u="none" kern="1200" dirty="0" smtClean="0">
                <a:solidFill>
                  <a:schemeClr val="tx1"/>
                </a:solidFill>
                <a:effectLst/>
                <a:latin typeface="+mn-lt"/>
                <a:ea typeface="+mn-ea"/>
                <a:cs typeface="+mn-cs"/>
              </a:rPr>
              <a:t>&lt; 0.05 ).</a:t>
            </a:r>
          </a:p>
          <a:p>
            <a:r>
              <a:rPr lang="en-US"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When we look</a:t>
            </a:r>
            <a:r>
              <a:rPr lang="en-US" baseline="0" dirty="0" smtClean="0"/>
              <a:t> at the types of care accessed by families of children with special needs, it is clear that most families without this resource will rely only on parental care. Although only 6-11% of families of children with special needs use subsidies, the majority of those who do will access center-based care.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At each period—infancy, toddlerhood, preschool—subsidized children with special needs more likely to use home or center-based care than parental care.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*Rates of center-based care for toddlers and preschoolers were still lower for children with special needs.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none"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none"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u="none" baseline="0" dirty="0" smtClean="0"/>
          </a:p>
          <a:p>
            <a:endParaRPr lang="en-US" u="none" dirty="0"/>
          </a:p>
        </p:txBody>
      </p:sp>
      <p:sp>
        <p:nvSpPr>
          <p:cNvPr id="4" name="Slide Number Placeholder 3"/>
          <p:cNvSpPr>
            <a:spLocks noGrp="1"/>
          </p:cNvSpPr>
          <p:nvPr>
            <p:ph type="sldNum" sz="quarter" idx="10"/>
          </p:nvPr>
        </p:nvSpPr>
        <p:spPr/>
        <p:txBody>
          <a:bodyPr/>
          <a:lstStyle/>
          <a:p>
            <a:fld id="{93FD2452-241D-4008-ACB8-4E67E7DA152A}" type="slidenum">
              <a:rPr lang="en-US" smtClean="0"/>
              <a:t>15</a:t>
            </a:fld>
            <a:endParaRPr lang="en-US"/>
          </a:p>
        </p:txBody>
      </p:sp>
    </p:spTree>
    <p:extLst>
      <p:ext uri="{BB962C8B-B14F-4D97-AF65-F5344CB8AC3E}">
        <p14:creationId xmlns:p14="http://schemas.microsoft.com/office/powerpoint/2010/main" val="31762590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Subsidized children with special needs more likely to use home or center-based care—so we wanted to know what predicted use of center or home-based care?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Predictors of home or center-based care use were the same:, mother’s work status, and # of siblings.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Less likely to use home or center based care if mother worked </a:t>
            </a:r>
            <a:r>
              <a:rPr lang="en-US" baseline="0" dirty="0" err="1" smtClean="0"/>
              <a:t>pt</a:t>
            </a:r>
            <a:r>
              <a:rPr lang="en-US" baseline="0" dirty="0" smtClean="0"/>
              <a:t> or no care (compared to </a:t>
            </a:r>
            <a:r>
              <a:rPr lang="en-US" baseline="0" dirty="0" err="1" smtClean="0"/>
              <a:t>ft</a:t>
            </a:r>
            <a:r>
              <a:rPr lang="en-US" baseline="0" dirty="0" smtClean="0"/>
              <a:t>); also true of pt.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However, # of siblings predicted differently across early childhood—having siblings at 9 </a:t>
            </a:r>
            <a:r>
              <a:rPr lang="en-US" baseline="0" dirty="0" err="1" smtClean="0"/>
              <a:t>mo</a:t>
            </a:r>
            <a:r>
              <a:rPr lang="en-US" baseline="0" dirty="0" smtClean="0"/>
              <a:t> predicted use of center-based care, but at 2 years more likely to use home-based care, and at 4 years neither home nor center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Other non-consistent predictors—predicted at one or two time points but not across all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rtl="0"/>
            <a:r>
              <a:rPr lang="en-US" sz="1200" b="0" i="0" kern="1200" dirty="0" smtClean="0">
                <a:solidFill>
                  <a:schemeClr val="tx1"/>
                </a:solidFill>
                <a:effectLst/>
                <a:latin typeface="+mn-lt"/>
                <a:ea typeface="+mn-ea"/>
                <a:cs typeface="+mn-cs"/>
              </a:rPr>
              <a:t>9 months:</a:t>
            </a:r>
          </a:p>
          <a:p>
            <a:pPr rtl="0"/>
            <a:r>
              <a:rPr lang="en-US" sz="1200" b="0" i="0" kern="1200" dirty="0" smtClean="0">
                <a:solidFill>
                  <a:schemeClr val="tx1"/>
                </a:solidFill>
                <a:effectLst/>
                <a:latin typeface="+mn-lt"/>
                <a:ea typeface="+mn-ea"/>
                <a:cs typeface="+mn-cs"/>
              </a:rPr>
              <a:t>- 1 or more sibs = decrease in HBC; increase in CBC</a:t>
            </a:r>
          </a:p>
          <a:p>
            <a:pPr rtl="0"/>
            <a:r>
              <a:rPr lang="en-US" sz="1200" b="0" i="0" kern="1200" dirty="0" smtClean="0">
                <a:solidFill>
                  <a:schemeClr val="tx1"/>
                </a:solidFill>
                <a:effectLst/>
                <a:latin typeface="+mn-lt"/>
                <a:ea typeface="+mn-ea"/>
                <a:cs typeface="+mn-cs"/>
              </a:rPr>
              <a:t>- Unmarried parents = increase in HBC and CBC</a:t>
            </a:r>
          </a:p>
          <a:p>
            <a:pPr rtl="0"/>
            <a:r>
              <a:rPr lang="en-US" sz="1200" b="0" i="0" kern="1200" dirty="0" smtClean="0">
                <a:solidFill>
                  <a:schemeClr val="tx1"/>
                </a:solidFill>
                <a:effectLst/>
                <a:latin typeface="+mn-lt"/>
                <a:ea typeface="+mn-ea"/>
                <a:cs typeface="+mn-cs"/>
              </a:rPr>
              <a:t>- Mom w/PT work or no work = decrease in CBC and HBC</a:t>
            </a:r>
          </a:p>
          <a:p>
            <a:pPr rtl="0"/>
            <a:r>
              <a:rPr lang="en-US" sz="1200" b="0" i="0" kern="1200" dirty="0" smtClean="0">
                <a:solidFill>
                  <a:schemeClr val="tx1"/>
                </a:solidFill>
                <a:effectLst/>
                <a:latin typeface="+mn-lt"/>
                <a:ea typeface="+mn-ea"/>
                <a:cs typeface="+mn-cs"/>
              </a:rPr>
              <a:t>- Living in S (compared to NE) = increase in CBC</a:t>
            </a:r>
          </a:p>
          <a:p>
            <a:pPr rtl="0"/>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pPr rtl="0"/>
            <a:r>
              <a:rPr lang="en-US" sz="1200" b="0" i="0" kern="1200" dirty="0" smtClean="0">
                <a:solidFill>
                  <a:schemeClr val="tx1"/>
                </a:solidFill>
                <a:effectLst/>
                <a:latin typeface="+mn-lt"/>
                <a:ea typeface="+mn-ea"/>
                <a:cs typeface="+mn-cs"/>
              </a:rPr>
              <a:t>2-years:</a:t>
            </a:r>
          </a:p>
          <a:p>
            <a:pPr rtl="0"/>
            <a:r>
              <a:rPr lang="en-US" sz="1200" b="0" i="0" kern="1200" dirty="0" smtClean="0">
                <a:solidFill>
                  <a:schemeClr val="tx1"/>
                </a:solidFill>
                <a:effectLst/>
                <a:latin typeface="+mn-lt"/>
                <a:ea typeface="+mn-ea"/>
                <a:cs typeface="+mn-cs"/>
              </a:rPr>
              <a:t>- 1 or more sibs = decrease in CBC</a:t>
            </a:r>
          </a:p>
          <a:p>
            <a:pPr rtl="0"/>
            <a:r>
              <a:rPr lang="en-US" sz="1200" b="0" i="0" kern="1200" dirty="0" smtClean="0">
                <a:solidFill>
                  <a:schemeClr val="tx1"/>
                </a:solidFill>
                <a:effectLst/>
                <a:latin typeface="+mn-lt"/>
                <a:ea typeface="+mn-ea"/>
                <a:cs typeface="+mn-cs"/>
              </a:rPr>
              <a:t>- Unmarried parents = increase in HBC and CBC</a:t>
            </a:r>
          </a:p>
          <a:p>
            <a:pPr rtl="0"/>
            <a:r>
              <a:rPr lang="en-US" sz="1200" b="0" i="0" kern="1200" dirty="0" smtClean="0">
                <a:solidFill>
                  <a:schemeClr val="tx1"/>
                </a:solidFill>
                <a:effectLst/>
                <a:latin typeface="+mn-lt"/>
                <a:ea typeface="+mn-ea"/>
                <a:cs typeface="+mn-cs"/>
              </a:rPr>
              <a:t>- Mom with PT/No work = decrease in CBC and HBC</a:t>
            </a:r>
          </a:p>
          <a:p>
            <a:pPr rtl="0"/>
            <a:r>
              <a:rPr lang="en-US" sz="1200" b="0" i="0" kern="1200" dirty="0" smtClean="0">
                <a:solidFill>
                  <a:schemeClr val="tx1"/>
                </a:solidFill>
                <a:effectLst/>
                <a:latin typeface="+mn-lt"/>
                <a:ea typeface="+mn-ea"/>
                <a:cs typeface="+mn-cs"/>
              </a:rPr>
              <a:t>- Mom with less </a:t>
            </a:r>
            <a:r>
              <a:rPr lang="en-US" sz="1200" b="0" i="0" kern="1200" dirty="0" err="1" smtClean="0">
                <a:solidFill>
                  <a:schemeClr val="tx1"/>
                </a:solidFill>
                <a:effectLst/>
                <a:latin typeface="+mn-lt"/>
                <a:ea typeface="+mn-ea"/>
                <a:cs typeface="+mn-cs"/>
              </a:rPr>
              <a:t>ed</a:t>
            </a:r>
            <a:r>
              <a:rPr lang="en-US" sz="1200" b="0" i="0" kern="1200" dirty="0" smtClean="0">
                <a:solidFill>
                  <a:schemeClr val="tx1"/>
                </a:solidFill>
                <a:effectLst/>
                <a:latin typeface="+mn-lt"/>
                <a:ea typeface="+mn-ea"/>
                <a:cs typeface="+mn-cs"/>
              </a:rPr>
              <a:t> = decrease in CBC</a:t>
            </a:r>
          </a:p>
          <a:p>
            <a:pPr rtl="0"/>
            <a:r>
              <a:rPr lang="en-US" sz="1200" b="0" i="0" kern="1200" dirty="0" smtClean="0">
                <a:solidFill>
                  <a:schemeClr val="tx1"/>
                </a:solidFill>
                <a:effectLst/>
                <a:latin typeface="+mn-lt"/>
                <a:ea typeface="+mn-ea"/>
                <a:cs typeface="+mn-cs"/>
              </a:rPr>
              <a:t>- No healthcare = decrease in CBC</a:t>
            </a:r>
          </a:p>
          <a:p>
            <a:pPr rtl="0"/>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pPr rtl="0"/>
            <a:r>
              <a:rPr lang="en-US" sz="1200" b="0" i="0" kern="1200" dirty="0" smtClean="0">
                <a:solidFill>
                  <a:schemeClr val="tx1"/>
                </a:solidFill>
                <a:effectLst/>
                <a:latin typeface="+mn-lt"/>
                <a:ea typeface="+mn-ea"/>
                <a:cs typeface="+mn-cs"/>
              </a:rPr>
              <a:t>4-years:</a:t>
            </a:r>
          </a:p>
          <a:p>
            <a:pPr rtl="0"/>
            <a:r>
              <a:rPr lang="en-US" sz="1200" b="0" i="0" kern="1200" dirty="0" smtClean="0">
                <a:solidFill>
                  <a:schemeClr val="tx1"/>
                </a:solidFill>
                <a:effectLst/>
                <a:latin typeface="+mn-lt"/>
                <a:ea typeface="+mn-ea"/>
                <a:cs typeface="+mn-cs"/>
              </a:rPr>
              <a:t>- 1 or more sibs = decrease in HBC and CBC</a:t>
            </a:r>
          </a:p>
          <a:p>
            <a:pPr rtl="0"/>
            <a:r>
              <a:rPr lang="en-US" sz="1200" b="0" i="0" kern="1200" dirty="0" smtClean="0">
                <a:solidFill>
                  <a:schemeClr val="tx1"/>
                </a:solidFill>
                <a:effectLst/>
                <a:latin typeface="+mn-lt"/>
                <a:ea typeface="+mn-ea"/>
                <a:cs typeface="+mn-cs"/>
              </a:rPr>
              <a:t>- Mom who works PT or no work = decrease in CBC</a:t>
            </a:r>
          </a:p>
          <a:p>
            <a:pPr rtl="0"/>
            <a:r>
              <a:rPr lang="en-US" sz="1200" b="0" i="0" kern="1200" dirty="0" smtClean="0">
                <a:solidFill>
                  <a:schemeClr val="tx1"/>
                </a:solidFill>
                <a:effectLst/>
                <a:latin typeface="+mn-lt"/>
                <a:ea typeface="+mn-ea"/>
                <a:cs typeface="+mn-cs"/>
              </a:rPr>
              <a:t>- Mom who does not work = decrease in HBC</a:t>
            </a:r>
          </a:p>
          <a:p>
            <a:pPr rtl="0"/>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r>
              <a:rPr lang="en-US" dirty="0" smtClean="0"/>
              <a:t/>
            </a:r>
            <a:br>
              <a:rPr lang="en-US" dirty="0" smtClean="0"/>
            </a:b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kern="1200" dirty="0" smtClean="0">
                <a:solidFill>
                  <a:schemeClr val="tx1"/>
                </a:solidFill>
                <a:effectLst/>
                <a:latin typeface="+mn-lt"/>
                <a:ea typeface="+mn-ea"/>
                <a:cs typeface="+mn-cs"/>
              </a:rPr>
              <a:t>At 9-months, marital status and census region were significant predictors of childcare type. Namely, children with unmarried parents were significantly more likely to use home-based</a:t>
            </a:r>
            <a:r>
              <a:rPr lang="en-US" sz="1200" u="none" kern="1200" baseline="0" dirty="0" smtClean="0">
                <a:solidFill>
                  <a:schemeClr val="tx1"/>
                </a:solidFill>
                <a:effectLst/>
                <a:latin typeface="+mn-lt"/>
                <a:ea typeface="+mn-ea"/>
                <a:cs typeface="+mn-cs"/>
              </a:rPr>
              <a:t> </a:t>
            </a:r>
            <a:r>
              <a:rPr lang="en-US" sz="1200" u="none" kern="1200" dirty="0" smtClean="0">
                <a:solidFill>
                  <a:schemeClr val="tx1"/>
                </a:solidFill>
                <a:effectLst/>
                <a:latin typeface="+mn-lt"/>
                <a:ea typeface="+mn-ea"/>
                <a:cs typeface="+mn-cs"/>
              </a:rPr>
              <a:t>childcare as opposed to parental care (AOR 2.63, 95% CI: 1.36-5.08). Further, residing in the South was predictive of a higher likelihood of utilizing center-based childcare for subsidy-eligible, young children with special needs (AOR 5.63, 95% CI: 1.58-20.06).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none"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kern="1200" dirty="0" smtClean="0">
                <a:solidFill>
                  <a:schemeClr val="tx1"/>
                </a:solidFill>
                <a:effectLst/>
                <a:latin typeface="+mn-lt"/>
                <a:ea typeface="+mn-ea"/>
                <a:cs typeface="+mn-cs"/>
              </a:rPr>
              <a:t>At 2-years, significant predictors of childcare type included marital status, mother’s highest level of education, and use of healthcare subsidies. Specifically, children whose parents were unmarried were more likely to use home-based (AOR 2.23, 95% CI: 1.02-4.86) or center-based (AOR 2.89, 95% CI: 1.34-6.23) care arrangements as compared to parental care. Use of center-based care was less likely for children whose parents did not participate in post-secondary education (AOR 0.32, 95% CI: 0.17-0.61) and for those whose families did not utilize healthcare subsidies (AOR 0.32, 95% CI: 0.12-0.80).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none"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kern="1200" dirty="0" smtClean="0">
                <a:solidFill>
                  <a:schemeClr val="tx1"/>
                </a:solidFill>
                <a:effectLst/>
                <a:latin typeface="+mn-lt"/>
                <a:ea typeface="+mn-ea"/>
                <a:cs typeface="+mn-cs"/>
              </a:rPr>
              <a:t>Confidence ratio—if cross 1, </a:t>
            </a:r>
            <a:r>
              <a:rPr lang="en-US" sz="1200" u="none" kern="1200" dirty="0" err="1" smtClean="0">
                <a:solidFill>
                  <a:schemeClr val="tx1"/>
                </a:solidFill>
                <a:effectLst/>
                <a:latin typeface="+mn-lt"/>
                <a:ea typeface="+mn-ea"/>
                <a:cs typeface="+mn-cs"/>
              </a:rPr>
              <a:t>nonsig</a:t>
            </a:r>
            <a:r>
              <a:rPr lang="en-US" sz="1200" u="none" kern="1200" dirty="0" smtClean="0">
                <a:solidFill>
                  <a:schemeClr val="tx1"/>
                </a:solidFill>
                <a:effectLst/>
                <a:latin typeface="+mn-lt"/>
                <a:ea typeface="+mn-ea"/>
                <a:cs typeface="+mn-cs"/>
              </a:rPr>
              <a:t>; if between 10-50 more</a:t>
            </a:r>
            <a:r>
              <a:rPr lang="en-US" sz="1200" u="none" kern="1200" baseline="0" dirty="0" smtClean="0">
                <a:solidFill>
                  <a:schemeClr val="tx1"/>
                </a:solidFill>
                <a:effectLst/>
                <a:latin typeface="+mn-lt"/>
                <a:ea typeface="+mn-ea"/>
                <a:cs typeface="+mn-cs"/>
              </a:rPr>
              <a:t> confidence.  All our confidence intervals fairly small.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kern="1200" baseline="0" dirty="0" smtClean="0">
                <a:solidFill>
                  <a:schemeClr val="tx1"/>
                </a:solidFill>
                <a:effectLst/>
                <a:latin typeface="+mn-lt"/>
                <a:ea typeface="+mn-ea"/>
                <a:cs typeface="+mn-cs"/>
              </a:rPr>
              <a:t>Percentages—if below 1, subtract from 1 for percentage; if above 1, that’s the percentage likelihood. </a:t>
            </a:r>
            <a:endParaRPr lang="en-US" sz="1200" u="none"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3FD2452-241D-4008-ACB8-4E67E7DA152A}" type="slidenum">
              <a:rPr lang="en-US" smtClean="0"/>
              <a:t>16</a:t>
            </a:fld>
            <a:endParaRPr lang="en-US"/>
          </a:p>
        </p:txBody>
      </p:sp>
    </p:spTree>
    <p:extLst>
      <p:ext uri="{BB962C8B-B14F-4D97-AF65-F5344CB8AC3E}">
        <p14:creationId xmlns:p14="http://schemas.microsoft.com/office/powerpoint/2010/main" val="9896185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sng"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sng"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effectLst/>
                <a:latin typeface="+mn-lt"/>
                <a:ea typeface="+mn-ea"/>
                <a:cs typeface="+mn-cs"/>
              </a:rPr>
              <a:t>Throughout early childhood, subsidy-eligible children with special needs who used childcare subsidies attended childcare arrangements with child-to-caregiver ratios that met or exceeded quality standards less frequently (</a:t>
            </a:r>
            <a:r>
              <a:rPr lang="en-US" sz="1200" i="1" u="sng" kern="1200" dirty="0" smtClean="0">
                <a:solidFill>
                  <a:schemeClr val="tx1"/>
                </a:solidFill>
                <a:effectLst/>
                <a:latin typeface="+mn-lt"/>
                <a:ea typeface="+mn-ea"/>
                <a:cs typeface="+mn-cs"/>
              </a:rPr>
              <a:t>z </a:t>
            </a:r>
            <a:r>
              <a:rPr lang="en-US" sz="1200" u="sng" kern="1200" dirty="0" smtClean="0">
                <a:solidFill>
                  <a:schemeClr val="tx1"/>
                </a:solidFill>
                <a:effectLst/>
                <a:latin typeface="+mn-lt"/>
                <a:ea typeface="+mn-ea"/>
                <a:cs typeface="+mn-cs"/>
              </a:rPr>
              <a:t>= -31.75 at 2-years and -37.69 at 4-years, </a:t>
            </a:r>
            <a:r>
              <a:rPr lang="en-US" sz="1200" i="1" u="sng" kern="1200" dirty="0" smtClean="0">
                <a:solidFill>
                  <a:schemeClr val="tx1"/>
                </a:solidFill>
                <a:effectLst/>
                <a:latin typeface="+mn-lt"/>
                <a:ea typeface="+mn-ea"/>
                <a:cs typeface="+mn-cs"/>
              </a:rPr>
              <a:t>p</a:t>
            </a:r>
            <a:r>
              <a:rPr lang="en-US" sz="1200" u="sng" kern="1200" dirty="0" smtClean="0">
                <a:solidFill>
                  <a:schemeClr val="tx1"/>
                </a:solidFill>
                <a:effectLst/>
                <a:latin typeface="+mn-lt"/>
                <a:ea typeface="+mn-ea"/>
                <a:cs typeface="+mn-cs"/>
              </a:rPr>
              <a:t> &lt; 0.05) and those that did not meet quality standards more frequently (</a:t>
            </a:r>
            <a:r>
              <a:rPr lang="en-US" sz="1200" i="1" u="sng" kern="1200" dirty="0" smtClean="0">
                <a:solidFill>
                  <a:schemeClr val="tx1"/>
                </a:solidFill>
                <a:effectLst/>
                <a:latin typeface="+mn-lt"/>
                <a:ea typeface="+mn-ea"/>
                <a:cs typeface="+mn-cs"/>
              </a:rPr>
              <a:t>z </a:t>
            </a:r>
            <a:r>
              <a:rPr lang="en-US" sz="1200" u="sng" kern="1200" dirty="0" smtClean="0">
                <a:solidFill>
                  <a:schemeClr val="tx1"/>
                </a:solidFill>
                <a:effectLst/>
                <a:latin typeface="+mn-lt"/>
                <a:ea typeface="+mn-ea"/>
                <a:cs typeface="+mn-cs"/>
              </a:rPr>
              <a:t>= 31.73 at 2-years and 37.68 at 4-years, </a:t>
            </a:r>
            <a:r>
              <a:rPr lang="en-US" sz="1200" i="1" u="sng" kern="1200" dirty="0" smtClean="0">
                <a:solidFill>
                  <a:schemeClr val="tx1"/>
                </a:solidFill>
                <a:effectLst/>
                <a:latin typeface="+mn-lt"/>
                <a:ea typeface="+mn-ea"/>
                <a:cs typeface="+mn-cs"/>
              </a:rPr>
              <a:t>p</a:t>
            </a:r>
            <a:r>
              <a:rPr lang="en-US" sz="1200" u="sng" kern="1200" dirty="0" smtClean="0">
                <a:solidFill>
                  <a:schemeClr val="tx1"/>
                </a:solidFill>
                <a:effectLst/>
                <a:latin typeface="+mn-lt"/>
                <a:ea typeface="+mn-ea"/>
                <a:cs typeface="+mn-cs"/>
              </a:rPr>
              <a:t> &lt; 0.05) when compared to children with special needs who did not receive subsidies.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They were more likely to be in care for at least 33-40 hours per week or more than 40 hours per week </a:t>
            </a:r>
            <a:r>
              <a:rPr lang="en-US" sz="1050" dirty="0" smtClean="0"/>
              <a:t>(all z scores significant at p &lt; .05)</a:t>
            </a:r>
            <a:endParaRPr lang="en-US" dirty="0" smtClean="0"/>
          </a:p>
          <a:p>
            <a:endParaRPr lang="en-US" dirty="0" smtClean="0"/>
          </a:p>
          <a:p>
            <a:r>
              <a:rPr lang="en-US" dirty="0" smtClean="0"/>
              <a:t>Children with special needs who did not use subsidy were more likely to be in part-time care. </a:t>
            </a:r>
          </a:p>
          <a:p>
            <a:endParaRPr lang="en-US" dirty="0" smtClean="0"/>
          </a:p>
          <a:p>
            <a:r>
              <a:rPr lang="en-US" sz="1200" i="1" u="none" kern="1200" dirty="0" smtClean="0">
                <a:solidFill>
                  <a:schemeClr val="tx1"/>
                </a:solidFill>
                <a:effectLst/>
                <a:latin typeface="+mn-lt"/>
                <a:ea typeface="+mn-ea"/>
                <a:cs typeface="+mn-cs"/>
              </a:rPr>
              <a:t>z </a:t>
            </a:r>
            <a:r>
              <a:rPr lang="en-US" sz="1200" u="none" kern="1200" dirty="0" smtClean="0">
                <a:solidFill>
                  <a:schemeClr val="tx1"/>
                </a:solidFill>
                <a:effectLst/>
                <a:latin typeface="+mn-lt"/>
                <a:ea typeface="+mn-ea"/>
                <a:cs typeface="+mn-cs"/>
              </a:rPr>
              <a:t>= 16.49 at 9-months, 50.10 at 2-years, and 55.22 at 4-years, </a:t>
            </a:r>
            <a:r>
              <a:rPr lang="en-US" sz="1200" i="1" u="none" kern="1200" dirty="0" smtClean="0">
                <a:solidFill>
                  <a:schemeClr val="tx1"/>
                </a:solidFill>
                <a:effectLst/>
                <a:latin typeface="+mn-lt"/>
                <a:ea typeface="+mn-ea"/>
                <a:cs typeface="+mn-cs"/>
              </a:rPr>
              <a:t>p </a:t>
            </a:r>
            <a:r>
              <a:rPr lang="en-US" sz="1200" u="none" kern="1200" dirty="0" smtClean="0">
                <a:solidFill>
                  <a:schemeClr val="tx1"/>
                </a:solidFill>
                <a:effectLst/>
                <a:latin typeface="+mn-lt"/>
                <a:ea typeface="+mn-ea"/>
                <a:cs typeface="+mn-cs"/>
              </a:rPr>
              <a:t>&lt; 0.05) and 40 or more hours per week (</a:t>
            </a:r>
            <a:r>
              <a:rPr lang="en-US" sz="1200" i="1" u="none" kern="1200" dirty="0" smtClean="0">
                <a:solidFill>
                  <a:schemeClr val="tx1"/>
                </a:solidFill>
                <a:effectLst/>
                <a:latin typeface="+mn-lt"/>
                <a:ea typeface="+mn-ea"/>
                <a:cs typeface="+mn-cs"/>
              </a:rPr>
              <a:t>z </a:t>
            </a:r>
            <a:r>
              <a:rPr lang="en-US" sz="1200" u="none" kern="1200" dirty="0" smtClean="0">
                <a:solidFill>
                  <a:schemeClr val="tx1"/>
                </a:solidFill>
                <a:effectLst/>
                <a:latin typeface="+mn-lt"/>
                <a:ea typeface="+mn-ea"/>
                <a:cs typeface="+mn-cs"/>
              </a:rPr>
              <a:t>= 45.23 at 9-months and 75.42 at 4-years, </a:t>
            </a:r>
            <a:r>
              <a:rPr lang="en-US" sz="1200" i="1" u="none" kern="1200" dirty="0" smtClean="0">
                <a:solidFill>
                  <a:schemeClr val="tx1"/>
                </a:solidFill>
                <a:effectLst/>
                <a:latin typeface="+mn-lt"/>
                <a:ea typeface="+mn-ea"/>
                <a:cs typeface="+mn-cs"/>
              </a:rPr>
              <a:t>p </a:t>
            </a:r>
            <a:r>
              <a:rPr lang="en-US" sz="1200" u="none" kern="1200" dirty="0" smtClean="0">
                <a:solidFill>
                  <a:schemeClr val="tx1"/>
                </a:solidFill>
                <a:effectLst/>
                <a:latin typeface="+mn-lt"/>
                <a:ea typeface="+mn-ea"/>
                <a:cs typeface="+mn-cs"/>
              </a:rPr>
              <a:t>¸0.05</a:t>
            </a:r>
          </a:p>
          <a:p>
            <a:endParaRPr lang="en-US" sz="1200" u="none"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One exception to this trend was that children with special needs who received </a:t>
            </a:r>
            <a:r>
              <a:rPr lang="en-US" sz="1200" kern="1200" dirty="0" smtClean="0">
                <a:solidFill>
                  <a:schemeClr val="tx1"/>
                </a:solidFill>
                <a:effectLst/>
                <a:latin typeface="+mn-lt"/>
                <a:ea typeface="+mn-ea"/>
                <a:cs typeface="+mn-cs"/>
              </a:rPr>
              <a:t>childcare</a:t>
            </a:r>
            <a:r>
              <a:rPr lang="en-US" sz="1200" u="sng" kern="1200" dirty="0" smtClean="0">
                <a:solidFill>
                  <a:schemeClr val="tx1"/>
                </a:solidFill>
                <a:effectLst/>
                <a:latin typeface="+mn-lt"/>
                <a:ea typeface="+mn-ea"/>
                <a:cs typeface="+mn-cs"/>
              </a:rPr>
              <a:t> subsidies attended </a:t>
            </a:r>
            <a:r>
              <a:rPr lang="en-US" sz="1200" kern="1200" dirty="0" smtClean="0">
                <a:solidFill>
                  <a:schemeClr val="tx1"/>
                </a:solidFill>
                <a:effectLst/>
                <a:latin typeface="+mn-lt"/>
                <a:ea typeface="+mn-ea"/>
                <a:cs typeface="+mn-cs"/>
              </a:rPr>
              <a:t>c</a:t>
            </a:r>
            <a:r>
              <a:rPr lang="en-US" sz="1200" u="sng" kern="1200" dirty="0" smtClean="0">
                <a:solidFill>
                  <a:schemeClr val="tx1"/>
                </a:solidFill>
                <a:effectLst/>
                <a:latin typeface="+mn-lt"/>
                <a:ea typeface="+mn-ea"/>
                <a:cs typeface="+mn-cs"/>
              </a:rPr>
              <a:t>hildcare less frequently than children with special needs who did not receive subsidies at 2-years of age (</a:t>
            </a:r>
            <a:r>
              <a:rPr lang="en-US" sz="1200" i="1" u="sng" kern="1200" dirty="0" smtClean="0">
                <a:solidFill>
                  <a:schemeClr val="tx1"/>
                </a:solidFill>
                <a:effectLst/>
                <a:latin typeface="+mn-lt"/>
                <a:ea typeface="+mn-ea"/>
                <a:cs typeface="+mn-cs"/>
              </a:rPr>
              <a:t>z</a:t>
            </a:r>
            <a:r>
              <a:rPr lang="en-US" sz="1200" u="sng" kern="1200" dirty="0" smtClean="0">
                <a:solidFill>
                  <a:schemeClr val="tx1"/>
                </a:solidFill>
                <a:effectLst/>
                <a:latin typeface="+mn-lt"/>
                <a:ea typeface="+mn-ea"/>
                <a:cs typeface="+mn-cs"/>
              </a:rPr>
              <a:t> =-2.89, </a:t>
            </a:r>
            <a:r>
              <a:rPr lang="en-US" sz="1200" i="1" u="sng" kern="1200" dirty="0" smtClean="0">
                <a:solidFill>
                  <a:schemeClr val="tx1"/>
                </a:solidFill>
                <a:effectLst/>
                <a:latin typeface="+mn-lt"/>
                <a:ea typeface="+mn-ea"/>
                <a:cs typeface="+mn-cs"/>
              </a:rPr>
              <a:t>p</a:t>
            </a:r>
            <a:r>
              <a:rPr lang="en-US" sz="1200" u="sng" kern="1200" dirty="0" smtClean="0">
                <a:solidFill>
                  <a:schemeClr val="tx1"/>
                </a:solidFill>
                <a:effectLst/>
                <a:latin typeface="+mn-lt"/>
                <a:ea typeface="+mn-ea"/>
                <a:cs typeface="+mn-cs"/>
              </a:rPr>
              <a:t> &lt; 0.05).</a:t>
            </a:r>
            <a:endParaRPr lang="en-US" u="none" dirty="0"/>
          </a:p>
        </p:txBody>
      </p:sp>
      <p:sp>
        <p:nvSpPr>
          <p:cNvPr id="4" name="Slide Number Placeholder 3"/>
          <p:cNvSpPr>
            <a:spLocks noGrp="1"/>
          </p:cNvSpPr>
          <p:nvPr>
            <p:ph type="sldNum" sz="quarter" idx="10"/>
          </p:nvPr>
        </p:nvSpPr>
        <p:spPr/>
        <p:txBody>
          <a:bodyPr/>
          <a:lstStyle/>
          <a:p>
            <a:fld id="{93FD2452-241D-4008-ACB8-4E67E7DA152A}" type="slidenum">
              <a:rPr lang="en-US" smtClean="0"/>
              <a:t>17</a:t>
            </a:fld>
            <a:endParaRPr lang="en-US"/>
          </a:p>
        </p:txBody>
      </p:sp>
    </p:spTree>
    <p:extLst>
      <p:ext uri="{BB962C8B-B14F-4D97-AF65-F5344CB8AC3E}">
        <p14:creationId xmlns:p14="http://schemas.microsoft.com/office/powerpoint/2010/main" val="30515391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 have quality measures a t2 and 4 years</a:t>
            </a:r>
          </a:p>
          <a:p>
            <a:r>
              <a:rPr lang="en-US" dirty="0" smtClean="0"/>
              <a:t>Type</a:t>
            </a:r>
            <a:r>
              <a:rPr lang="en-US" baseline="0" dirty="0" smtClean="0"/>
              <a:t> to quality—</a:t>
            </a:r>
          </a:p>
          <a:p>
            <a:r>
              <a:rPr lang="en-US" dirty="0" smtClean="0"/>
              <a:t>In</a:t>
            </a:r>
            <a:r>
              <a:rPr lang="en-US" baseline="0" dirty="0" smtClean="0"/>
              <a:t> general subsidy-eligible population, use of subsidy does seem to facilitate choosing higher quality care, and often because they are choosing center-based care.  Is that true for families who have children with special are they choosing higher quality care? </a:t>
            </a:r>
          </a:p>
          <a:p>
            <a:endParaRPr lang="en-US" baseline="0" dirty="0" smtClean="0"/>
          </a:p>
          <a:p>
            <a:r>
              <a:rPr lang="en-US" baseline="0" dirty="0" smtClean="0"/>
              <a:t>All z scores significant at p &lt; .05</a:t>
            </a:r>
          </a:p>
          <a:p>
            <a:r>
              <a:rPr lang="en-US" baseline="0" dirty="0" smtClean="0"/>
              <a:t>No consistent improvement in access to quality—more adequate and less inadequate care at 2 years, reverse for 4 years. </a:t>
            </a:r>
          </a:p>
          <a:p>
            <a:r>
              <a:rPr lang="en-US" baseline="0" dirty="0" smtClean="0"/>
              <a:t>Quality is mixed (caregiver-child interactions no diff, ratios always exceeded, and </a:t>
            </a:r>
            <a:r>
              <a:rPr lang="en-US" baseline="0" dirty="0" err="1" smtClean="0"/>
              <a:t>obs</a:t>
            </a:r>
            <a:r>
              <a:rPr lang="en-US" baseline="0" dirty="0" smtClean="0"/>
              <a:t> quality adequate at 2 years and inadequate at 4 years)</a:t>
            </a:r>
          </a:p>
          <a:p>
            <a:r>
              <a:rPr lang="en-US" baseline="0" dirty="0" smtClean="0"/>
              <a:t>3 indicators of quality: </a:t>
            </a:r>
          </a:p>
          <a:p>
            <a:r>
              <a:rPr lang="en-US" baseline="0" dirty="0" smtClean="0"/>
              <a:t>Global quality (ECERS/FCCRS)</a:t>
            </a:r>
          </a:p>
          <a:p>
            <a:r>
              <a:rPr lang="en-US" baseline="0" dirty="0" err="1" smtClean="0"/>
              <a:t>Adult:child</a:t>
            </a:r>
            <a:r>
              <a:rPr lang="en-US" baseline="0" dirty="0" smtClean="0"/>
              <a:t> ratio</a:t>
            </a:r>
          </a:p>
          <a:p>
            <a:r>
              <a:rPr lang="en-US" baseline="0" dirty="0" smtClean="0"/>
              <a:t>Observations of caregiver-child interactions (Arnett, global rating-should get range for paper)</a:t>
            </a:r>
          </a:p>
          <a:p>
            <a:endParaRPr lang="en-US" baseline="0" dirty="0" smtClean="0"/>
          </a:p>
          <a:p>
            <a:r>
              <a:rPr lang="en-US" baseline="0" dirty="0" smtClean="0"/>
              <a:t>Predictors of quality not consistent across 2 and 4 years.  While maternal employment was a predictor at both time points, 2 years olds experienced higher quality than 4 year olds. Families with siblings and that have mothers with Ft employment (at age 4) are more vulnerable to inadequate quality. So are black children. </a:t>
            </a:r>
          </a:p>
          <a:p>
            <a:endParaRPr lang="en-US" baseline="0" dirty="0" smtClean="0"/>
          </a:p>
          <a:p>
            <a:r>
              <a:rPr lang="en-US" sz="1200" u="sng" kern="1200" dirty="0" smtClean="0">
                <a:solidFill>
                  <a:schemeClr val="tx1"/>
                </a:solidFill>
                <a:effectLst/>
                <a:latin typeface="+mn-lt"/>
                <a:ea typeface="+mn-ea"/>
                <a:cs typeface="+mn-cs"/>
              </a:rPr>
              <a:t>Notably, at 2-years of age, the child’s race, sex, home language, number of siblings living at home, and receipt of child </a:t>
            </a:r>
            <a:r>
              <a:rPr lang="en-US" sz="1200" u="sng" kern="1200" dirty="0" err="1" smtClean="0">
                <a:solidFill>
                  <a:schemeClr val="tx1"/>
                </a:solidFill>
                <a:effectLst/>
                <a:latin typeface="+mn-lt"/>
                <a:ea typeface="+mn-ea"/>
                <a:cs typeface="+mn-cs"/>
              </a:rPr>
              <a:t>carechildcare</a:t>
            </a:r>
            <a:r>
              <a:rPr lang="en-US" sz="1200" u="sng" kern="1200" dirty="0" smtClean="0">
                <a:solidFill>
                  <a:schemeClr val="tx1"/>
                </a:solidFill>
                <a:effectLst/>
                <a:latin typeface="+mn-lt"/>
                <a:ea typeface="+mn-ea"/>
                <a:cs typeface="+mn-cs"/>
              </a:rPr>
              <a:t> subsidies were also significant predictors of care quality for subsidy-eligible children with special needs. For instance, children with races other than white or black (AOR 0.04, 95% CI: 0.002-0.71)</a:t>
            </a: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rPr>
              <a:t>, females (AOR 0.08, 95% CI: 0.02-0.34), and children from homes where a language other than English was spoken (AOR 0.01, 95% CI: 0.001-0.05) were significantly less likely to be placed in inadequate care arrangements when compared to their white, male, or English-speaking peers. The presence of siblings in the home and being a non-child </a:t>
            </a:r>
            <a:r>
              <a:rPr lang="en-US" sz="1200" u="sng" kern="1200" dirty="0" err="1" smtClean="0">
                <a:solidFill>
                  <a:schemeClr val="tx1"/>
                </a:solidFill>
                <a:effectLst/>
                <a:latin typeface="+mn-lt"/>
                <a:ea typeface="+mn-ea"/>
                <a:cs typeface="+mn-cs"/>
              </a:rPr>
              <a:t>carechildcare</a:t>
            </a:r>
            <a:r>
              <a:rPr lang="en-US" sz="1200" u="sng" kern="1200" dirty="0" smtClean="0">
                <a:solidFill>
                  <a:schemeClr val="tx1"/>
                </a:solidFill>
                <a:effectLst/>
                <a:latin typeface="+mn-lt"/>
                <a:ea typeface="+mn-ea"/>
                <a:cs typeface="+mn-cs"/>
              </a:rPr>
              <a:t> subsidy recipient were associated with a significantly greater likelihood of participating in an inadequate child </a:t>
            </a:r>
            <a:r>
              <a:rPr lang="en-US" sz="1200" u="sng" kern="1200" dirty="0" err="1" smtClean="0">
                <a:solidFill>
                  <a:schemeClr val="tx1"/>
                </a:solidFill>
                <a:effectLst/>
                <a:latin typeface="+mn-lt"/>
                <a:ea typeface="+mn-ea"/>
                <a:cs typeface="+mn-cs"/>
              </a:rPr>
              <a:t>carechildcare</a:t>
            </a:r>
            <a:r>
              <a:rPr lang="en-US" sz="1200" u="sng" kern="1200" dirty="0" smtClean="0">
                <a:solidFill>
                  <a:schemeClr val="tx1"/>
                </a:solidFill>
                <a:effectLst/>
                <a:latin typeface="+mn-lt"/>
                <a:ea typeface="+mn-ea"/>
                <a:cs typeface="+mn-cs"/>
              </a:rPr>
              <a:t> arrangement (AOR 16.78, 95% CI: 3.40-82.89 and AOR 92.13, 95% CI: 13.29-638.57, respectively).</a:t>
            </a:r>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	There were also additional significant predictors of child </a:t>
            </a:r>
            <a:r>
              <a:rPr lang="en-US" sz="1200" u="sng" kern="1200" dirty="0" err="1" smtClean="0">
                <a:solidFill>
                  <a:schemeClr val="tx1"/>
                </a:solidFill>
                <a:effectLst/>
                <a:latin typeface="+mn-lt"/>
                <a:ea typeface="+mn-ea"/>
                <a:cs typeface="+mn-cs"/>
              </a:rPr>
              <a:t>carechildcare</a:t>
            </a:r>
            <a:r>
              <a:rPr lang="en-US" sz="1200" u="sng" kern="1200" dirty="0" smtClean="0">
                <a:solidFill>
                  <a:schemeClr val="tx1"/>
                </a:solidFill>
                <a:effectLst/>
                <a:latin typeface="+mn-lt"/>
                <a:ea typeface="+mn-ea"/>
                <a:cs typeface="+mn-cs"/>
              </a:rPr>
              <a:t> quality during preschool, including mother’s highest level of education and receipt of food subsidies. Children whose mothers’ highest level of education was a high school degree or less were significantly more likely to be placed in inadequate care arrangements (AOR 25.85, 95% CI: 2.69-248.56) as compared to those who had mothers’ with some college or a post-secondary degree. Similarly, children whose families did not utilize food subsidies were significantly more likely to participate in child </a:t>
            </a:r>
            <a:r>
              <a:rPr lang="en-US" sz="1200" u="sng" kern="1200" dirty="0" err="1" smtClean="0">
                <a:solidFill>
                  <a:schemeClr val="tx1"/>
                </a:solidFill>
                <a:effectLst/>
                <a:latin typeface="+mn-lt"/>
                <a:ea typeface="+mn-ea"/>
                <a:cs typeface="+mn-cs"/>
              </a:rPr>
              <a:t>carechildcare</a:t>
            </a:r>
            <a:r>
              <a:rPr lang="en-US" sz="1200" u="sng" kern="1200" dirty="0" smtClean="0">
                <a:solidFill>
                  <a:schemeClr val="tx1"/>
                </a:solidFill>
                <a:effectLst/>
                <a:latin typeface="+mn-lt"/>
                <a:ea typeface="+mn-ea"/>
                <a:cs typeface="+mn-cs"/>
              </a:rPr>
              <a:t> in an inadequate quality setting (AOR 12.45, 95% CI: 2.15-72.03) when compared to their low-income peers who used food subsidies.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Were compared to whites, though?</a:t>
            </a:r>
          </a:p>
          <a:p>
            <a:endParaRPr lang="en-US" dirty="0"/>
          </a:p>
        </p:txBody>
      </p:sp>
      <p:sp>
        <p:nvSpPr>
          <p:cNvPr id="4" name="Slide Number Placeholder 3"/>
          <p:cNvSpPr>
            <a:spLocks noGrp="1"/>
          </p:cNvSpPr>
          <p:nvPr>
            <p:ph type="sldNum" sz="quarter" idx="10"/>
          </p:nvPr>
        </p:nvSpPr>
        <p:spPr/>
        <p:txBody>
          <a:bodyPr/>
          <a:lstStyle/>
          <a:p>
            <a:fld id="{93FD2452-241D-4008-ACB8-4E67E7DA152A}" type="slidenum">
              <a:rPr lang="en-US" smtClean="0"/>
              <a:t>18</a:t>
            </a:fld>
            <a:endParaRPr lang="en-US"/>
          </a:p>
        </p:txBody>
      </p:sp>
    </p:spTree>
    <p:extLst>
      <p:ext uri="{BB962C8B-B14F-4D97-AF65-F5344CB8AC3E}">
        <p14:creationId xmlns:p14="http://schemas.microsoft.com/office/powerpoint/2010/main" val="41864429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Lower rates of accessing subsidized care,</a:t>
            </a:r>
            <a:r>
              <a:rPr lang="en-US" baseline="0" dirty="0" smtClean="0"/>
              <a:t> and without subsidy…</a:t>
            </a:r>
            <a:r>
              <a:rPr lang="en-US" b="0" dirty="0" smtClean="0"/>
              <a:t>parents of children with special needs primarily rely on parental-care only.  </a:t>
            </a:r>
          </a:p>
          <a:p>
            <a:pPr lvl="0"/>
            <a:r>
              <a:rPr lang="en-US" dirty="0" smtClean="0"/>
              <a:t>Subsidies boost access to home- and center-based care, but toddlers and preschoolers with special needs access home-based care more.</a:t>
            </a:r>
          </a:p>
          <a:p>
            <a:pPr lvl="0"/>
            <a:r>
              <a:rPr lang="en-US" dirty="0" smtClean="0"/>
              <a:t>Subsidies do not generally result in access to higher quality care for children with special needs.</a:t>
            </a:r>
          </a:p>
          <a:p>
            <a:pPr lvl="0"/>
            <a:r>
              <a:rPr lang="en-US" dirty="0" smtClean="0"/>
              <a:t>Families who are Black, have multiple children, or work more have less access to quality care for their children with special needs.</a:t>
            </a:r>
          </a:p>
          <a:p>
            <a:endParaRPr lang="en-US" dirty="0" smtClean="0"/>
          </a:p>
        </p:txBody>
      </p:sp>
      <p:sp>
        <p:nvSpPr>
          <p:cNvPr id="4" name="Slide Number Placeholder 3"/>
          <p:cNvSpPr>
            <a:spLocks noGrp="1"/>
          </p:cNvSpPr>
          <p:nvPr>
            <p:ph type="sldNum" sz="quarter" idx="10"/>
          </p:nvPr>
        </p:nvSpPr>
        <p:spPr/>
        <p:txBody>
          <a:bodyPr/>
          <a:lstStyle/>
          <a:p>
            <a:fld id="{93FD2452-241D-4008-ACB8-4E67E7DA152A}" type="slidenum">
              <a:rPr lang="en-US" smtClean="0"/>
              <a:t>19</a:t>
            </a:fld>
            <a:endParaRPr lang="en-US"/>
          </a:p>
        </p:txBody>
      </p:sp>
    </p:spTree>
    <p:extLst>
      <p:ext uri="{BB962C8B-B14F-4D97-AF65-F5344CB8AC3E}">
        <p14:creationId xmlns:p14="http://schemas.microsoft.com/office/powerpoint/2010/main" val="1353571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Child Care Development Block Grant--Historic reauthorization in 2014 had a number of new provisions—one was with particular attention to priority populations namely children with disabilities, improving quality, especially for infants and toddlers; coordination across sectors; PD for providers, consumer education for parents.  </a:t>
            </a:r>
            <a:r>
              <a:rPr lang="en-US" baseline="0" dirty="0" err="1" smtClean="0"/>
              <a:t>Opp</a:t>
            </a:r>
            <a:r>
              <a:rPr lang="en-US" baseline="0" dirty="0" smtClean="0"/>
              <a:t> for children with disabilities</a:t>
            </a:r>
          </a:p>
          <a:p>
            <a:endParaRPr lang="en-US" baseline="0" dirty="0" smtClean="0"/>
          </a:p>
          <a:p>
            <a:r>
              <a:rPr lang="en-US" baseline="0" dirty="0" smtClean="0"/>
              <a:t>OPRE interest in special populations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Children</a:t>
            </a:r>
            <a:r>
              <a:rPr lang="en-US" baseline="0" dirty="0" smtClean="0"/>
              <a:t> with special needs is</a:t>
            </a:r>
            <a:r>
              <a:rPr lang="en-US" dirty="0" smtClean="0"/>
              <a:t> population on</a:t>
            </a:r>
            <a:r>
              <a:rPr lang="en-US" baseline="0" dirty="0" smtClean="0"/>
              <a:t> which we</a:t>
            </a:r>
            <a:r>
              <a:rPr lang="en-US" dirty="0" smtClean="0"/>
              <a:t> focus</a:t>
            </a:r>
            <a:r>
              <a:rPr lang="en-US" baseline="0" dirty="0" smtClean="0"/>
              <a:t> because this is a population that often experiences barriers to quality services and is at risk for poor outcomes.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Young children with special needs also represent a substantial subset of the populations.</a:t>
            </a:r>
            <a:endParaRPr lang="en-US" sz="1200" kern="1200" dirty="0" smtClean="0">
              <a:solidFill>
                <a:schemeClr val="tx1"/>
              </a:solidFill>
              <a:effectLst/>
              <a:latin typeface="+mn-lt"/>
              <a:ea typeface="+mn-ea"/>
              <a:cs typeface="+mn-cs"/>
            </a:endParaRP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3FD2452-241D-4008-ACB8-4E67E7DA152A}" type="slidenum">
              <a:rPr lang="en-US" smtClean="0"/>
              <a:t>2</a:t>
            </a:fld>
            <a:endParaRPr lang="en-US"/>
          </a:p>
        </p:txBody>
      </p:sp>
    </p:spTree>
    <p:extLst>
      <p:ext uri="{BB962C8B-B14F-4D97-AF65-F5344CB8AC3E}">
        <p14:creationId xmlns:p14="http://schemas.microsoft.com/office/powerpoint/2010/main" val="42559038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are the policy levers? </a:t>
            </a:r>
          </a:p>
          <a:p>
            <a:endParaRPr lang="en-US" dirty="0" smtClean="0"/>
          </a:p>
          <a:p>
            <a:r>
              <a:rPr lang="en-US" sz="2800" dirty="0" smtClean="0"/>
              <a:t>Parents may face barriers to use of subsidized care.</a:t>
            </a:r>
          </a:p>
          <a:p>
            <a:pPr lvl="1"/>
            <a:r>
              <a:rPr lang="en-US" sz="2400" dirty="0" smtClean="0"/>
              <a:t>Child’s special needs as a barrier to workforce involvement because of need for flexible schedule, knowledgeable providers.</a:t>
            </a:r>
          </a:p>
          <a:p>
            <a:pPr lvl="1"/>
            <a:r>
              <a:rPr lang="en-US" sz="2400" dirty="0" smtClean="0"/>
              <a:t>Receptivity or appropriateness of providers may reduce access to quality care.</a:t>
            </a:r>
          </a:p>
          <a:p>
            <a:endParaRPr lang="en-US" dirty="0"/>
          </a:p>
        </p:txBody>
      </p:sp>
      <p:sp>
        <p:nvSpPr>
          <p:cNvPr id="4" name="Slide Number Placeholder 3"/>
          <p:cNvSpPr>
            <a:spLocks noGrp="1"/>
          </p:cNvSpPr>
          <p:nvPr>
            <p:ph type="sldNum" sz="quarter" idx="10"/>
          </p:nvPr>
        </p:nvSpPr>
        <p:spPr/>
        <p:txBody>
          <a:bodyPr/>
          <a:lstStyle/>
          <a:p>
            <a:fld id="{93FD2452-241D-4008-ACB8-4E67E7DA152A}" type="slidenum">
              <a:rPr lang="en-US" smtClean="0"/>
              <a:t>20</a:t>
            </a:fld>
            <a:endParaRPr lang="en-US"/>
          </a:p>
        </p:txBody>
      </p:sp>
    </p:spTree>
    <p:extLst>
      <p:ext uri="{BB962C8B-B14F-4D97-AF65-F5344CB8AC3E}">
        <p14:creationId xmlns:p14="http://schemas.microsoft.com/office/powerpoint/2010/main" val="40609120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FD2452-241D-4008-ACB8-4E67E7DA152A}" type="slidenum">
              <a:rPr lang="en-US" smtClean="0"/>
              <a:t>22</a:t>
            </a:fld>
            <a:endParaRPr lang="en-US"/>
          </a:p>
        </p:txBody>
      </p:sp>
    </p:spTree>
    <p:extLst>
      <p:ext uri="{BB962C8B-B14F-4D97-AF65-F5344CB8AC3E}">
        <p14:creationId xmlns:p14="http://schemas.microsoft.com/office/powerpoint/2010/main" val="36020574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dirty="0" smtClean="0">
                <a:solidFill>
                  <a:schemeClr val="tx1"/>
                </a:solidFill>
                <a:effectLst/>
                <a:latin typeface="+mn-lt"/>
                <a:ea typeface="+mn-ea"/>
                <a:cs typeface="+mn-cs"/>
              </a:rPr>
              <a:t>Subsidy special needs vs. subsidy no special needs: </a:t>
            </a:r>
          </a:p>
          <a:p>
            <a:r>
              <a:rPr lang="en-US" sz="1200" u="none" kern="1200" dirty="0" smtClean="0">
                <a:solidFill>
                  <a:schemeClr val="tx1"/>
                </a:solidFill>
                <a:effectLst/>
                <a:latin typeface="+mn-lt"/>
                <a:ea typeface="+mn-ea"/>
                <a:cs typeface="+mn-cs"/>
              </a:rPr>
              <a:t>The type of care utilized by children with special needs who received childcare subsidies differed significantly from the care used by subsidy recipients who did not have special needs, and these differences varied across early childhood. At 9-months, subsidy recipients with special needs used home-based childcare providers at significantly lower rates (</a:t>
            </a:r>
            <a:r>
              <a:rPr lang="en-US" sz="1200" i="1" u="none" kern="1200" dirty="0" smtClean="0">
                <a:solidFill>
                  <a:schemeClr val="tx1"/>
                </a:solidFill>
                <a:effectLst/>
                <a:latin typeface="+mn-lt"/>
                <a:ea typeface="+mn-ea"/>
                <a:cs typeface="+mn-cs"/>
              </a:rPr>
              <a:t>z </a:t>
            </a:r>
            <a:r>
              <a:rPr lang="en-US" sz="1200" u="none" kern="1200" dirty="0" smtClean="0">
                <a:solidFill>
                  <a:schemeClr val="tx1"/>
                </a:solidFill>
                <a:effectLst/>
                <a:latin typeface="+mn-lt"/>
                <a:ea typeface="+mn-ea"/>
                <a:cs typeface="+mn-cs"/>
              </a:rPr>
              <a:t>= -21.66, </a:t>
            </a:r>
            <a:r>
              <a:rPr lang="en-US" sz="1200" i="1" u="none" kern="1200" dirty="0" smtClean="0">
                <a:solidFill>
                  <a:schemeClr val="tx1"/>
                </a:solidFill>
                <a:effectLst/>
                <a:latin typeface="+mn-lt"/>
                <a:ea typeface="+mn-ea"/>
                <a:cs typeface="+mn-cs"/>
              </a:rPr>
              <a:t>p&lt;</a:t>
            </a:r>
            <a:r>
              <a:rPr lang="en-US" sz="1200" u="none" kern="1200" dirty="0" smtClean="0">
                <a:solidFill>
                  <a:schemeClr val="tx1"/>
                </a:solidFill>
                <a:effectLst/>
                <a:latin typeface="+mn-lt"/>
                <a:ea typeface="+mn-ea"/>
                <a:cs typeface="+mn-cs"/>
              </a:rPr>
              <a:t> 0.05) and center-based childcare providers at significantly higher rates (</a:t>
            </a:r>
            <a:r>
              <a:rPr lang="en-US" sz="1200" i="1" u="none" kern="1200" dirty="0" smtClean="0">
                <a:solidFill>
                  <a:schemeClr val="tx1"/>
                </a:solidFill>
                <a:effectLst/>
                <a:latin typeface="+mn-lt"/>
                <a:ea typeface="+mn-ea"/>
                <a:cs typeface="+mn-cs"/>
              </a:rPr>
              <a:t>z =</a:t>
            </a:r>
            <a:r>
              <a:rPr lang="en-US" sz="1200" u="none" kern="1200" dirty="0" smtClean="0">
                <a:solidFill>
                  <a:schemeClr val="tx1"/>
                </a:solidFill>
                <a:effectLst/>
                <a:latin typeface="+mn-lt"/>
                <a:ea typeface="+mn-ea"/>
                <a:cs typeface="+mn-cs"/>
              </a:rPr>
              <a:t> 21.65, </a:t>
            </a:r>
            <a:r>
              <a:rPr lang="en-US" sz="1200" i="1" u="none" kern="1200" dirty="0" smtClean="0">
                <a:solidFill>
                  <a:schemeClr val="tx1"/>
                </a:solidFill>
                <a:effectLst/>
                <a:latin typeface="+mn-lt"/>
                <a:ea typeface="+mn-ea"/>
                <a:cs typeface="+mn-cs"/>
              </a:rPr>
              <a:t>p</a:t>
            </a:r>
            <a:r>
              <a:rPr lang="en-US" sz="1200" u="none" kern="1200" dirty="0" smtClean="0">
                <a:solidFill>
                  <a:schemeClr val="tx1"/>
                </a:solidFill>
                <a:effectLst/>
                <a:latin typeface="+mn-lt"/>
                <a:ea typeface="+mn-ea"/>
                <a:cs typeface="+mn-cs"/>
              </a:rPr>
              <a:t>&lt; 0.05) as compared to young children without special needs who received subsidies. The opposite was true at 2-years and 4-years of age when subsidy recipients with special needs used home-based care significantly more frequently (</a:t>
            </a:r>
            <a:r>
              <a:rPr lang="en-US" sz="1200" i="1" u="none" kern="1200" dirty="0" smtClean="0">
                <a:solidFill>
                  <a:schemeClr val="tx1"/>
                </a:solidFill>
                <a:effectLst/>
                <a:latin typeface="+mn-lt"/>
                <a:ea typeface="+mn-ea"/>
                <a:cs typeface="+mn-cs"/>
              </a:rPr>
              <a:t>z = </a:t>
            </a:r>
            <a:r>
              <a:rPr lang="en-US" sz="1200" u="none" kern="1200" dirty="0" smtClean="0">
                <a:solidFill>
                  <a:schemeClr val="tx1"/>
                </a:solidFill>
                <a:effectLst/>
                <a:latin typeface="+mn-lt"/>
                <a:ea typeface="+mn-ea"/>
                <a:cs typeface="+mn-cs"/>
              </a:rPr>
              <a:t>38.79 and 17.14, respectively, </a:t>
            </a:r>
            <a:r>
              <a:rPr lang="en-US" sz="1200" i="1" u="none" kern="1200" dirty="0" smtClean="0">
                <a:solidFill>
                  <a:schemeClr val="tx1"/>
                </a:solidFill>
                <a:effectLst/>
                <a:latin typeface="+mn-lt"/>
                <a:ea typeface="+mn-ea"/>
                <a:cs typeface="+mn-cs"/>
              </a:rPr>
              <a:t>p&lt;</a:t>
            </a:r>
            <a:r>
              <a:rPr lang="en-US" sz="1200" u="none" kern="1200" dirty="0" smtClean="0">
                <a:solidFill>
                  <a:schemeClr val="tx1"/>
                </a:solidFill>
                <a:effectLst/>
                <a:latin typeface="+mn-lt"/>
                <a:ea typeface="+mn-ea"/>
                <a:cs typeface="+mn-cs"/>
              </a:rPr>
              <a:t> 0.05) and center-based care significantly less frequently (</a:t>
            </a:r>
            <a:r>
              <a:rPr lang="en-US" sz="1200" i="1" u="none" kern="1200" dirty="0" smtClean="0">
                <a:solidFill>
                  <a:schemeClr val="tx1"/>
                </a:solidFill>
                <a:effectLst/>
                <a:latin typeface="+mn-lt"/>
                <a:ea typeface="+mn-ea"/>
                <a:cs typeface="+mn-cs"/>
              </a:rPr>
              <a:t>z = </a:t>
            </a:r>
            <a:r>
              <a:rPr lang="en-US" sz="1200" u="none" kern="1200" dirty="0" smtClean="0">
                <a:solidFill>
                  <a:schemeClr val="tx1"/>
                </a:solidFill>
                <a:effectLst/>
                <a:latin typeface="+mn-lt"/>
                <a:ea typeface="+mn-ea"/>
                <a:cs typeface="+mn-cs"/>
              </a:rPr>
              <a:t>-38.79 and -17.15, respectively, </a:t>
            </a:r>
            <a:r>
              <a:rPr lang="en-US" sz="1200" i="1" u="none" kern="1200" dirty="0" smtClean="0">
                <a:solidFill>
                  <a:schemeClr val="tx1"/>
                </a:solidFill>
                <a:effectLst/>
                <a:latin typeface="+mn-lt"/>
                <a:ea typeface="+mn-ea"/>
                <a:cs typeface="+mn-cs"/>
              </a:rPr>
              <a:t>p</a:t>
            </a:r>
            <a:r>
              <a:rPr lang="en-US" sz="1200" u="none" kern="1200" dirty="0" smtClean="0">
                <a:solidFill>
                  <a:schemeClr val="tx1"/>
                </a:solidFill>
                <a:effectLst/>
                <a:latin typeface="+mn-lt"/>
                <a:ea typeface="+mn-ea"/>
                <a:cs typeface="+mn-cs"/>
              </a:rPr>
              <a:t>&lt; 0.05) than   subsidy recipients without special needs.   </a:t>
            </a:r>
          </a:p>
          <a:p>
            <a:endParaRPr lang="en-US" sz="1200" u="none" kern="1200" dirty="0" smtClean="0">
              <a:solidFill>
                <a:schemeClr val="tx1"/>
              </a:solidFill>
              <a:effectLst/>
              <a:latin typeface="+mn-lt"/>
              <a:ea typeface="+mn-ea"/>
              <a:cs typeface="+mn-cs"/>
            </a:endParaRPr>
          </a:p>
          <a:p>
            <a:endParaRPr lang="en-US" sz="1200" u="none"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But children with </a:t>
            </a:r>
            <a:r>
              <a:rPr lang="en-US" u="sng" dirty="0" smtClean="0"/>
              <a:t>no special needs with</a:t>
            </a:r>
            <a:r>
              <a:rPr lang="en-US" dirty="0" smtClean="0"/>
              <a:t> subsidies had greater use of center-based care as toddlers and preschoolers.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Among children with special needs, use of subsidy resulted in higher use of child care than children with special needs who didn’t use subsidy. Type of care shifted during early childhood—started with home-based care and shifted to center-based care. Interesting because using a subsidy has been found to increase use of center-based care,  but that was not consistently true for children with special needs across early childhood. </a:t>
            </a:r>
          </a:p>
          <a:p>
            <a:endParaRPr lang="en-US" sz="1200" u="none" kern="1200" dirty="0" smtClean="0">
              <a:solidFill>
                <a:schemeClr val="tx1"/>
              </a:solidFill>
              <a:effectLst/>
              <a:latin typeface="+mn-lt"/>
              <a:ea typeface="+mn-ea"/>
              <a:cs typeface="+mn-cs"/>
            </a:endParaRPr>
          </a:p>
          <a:p>
            <a:endParaRPr lang="en-US" sz="1200" u="none" kern="1200" dirty="0" smtClean="0">
              <a:solidFill>
                <a:schemeClr val="tx1"/>
              </a:solidFill>
              <a:effectLst/>
              <a:latin typeface="+mn-lt"/>
              <a:ea typeface="+mn-ea"/>
              <a:cs typeface="+mn-cs"/>
            </a:endParaRPr>
          </a:p>
          <a:p>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93FD2452-241D-4008-ACB8-4E67E7DA152A}" type="slidenum">
              <a:rPr lang="en-US" smtClean="0"/>
              <a:t>23</a:t>
            </a:fld>
            <a:endParaRPr lang="en-US"/>
          </a:p>
        </p:txBody>
      </p:sp>
    </p:spTree>
    <p:extLst>
      <p:ext uri="{BB962C8B-B14F-4D97-AF65-F5344CB8AC3E}">
        <p14:creationId xmlns:p14="http://schemas.microsoft.com/office/powerpoint/2010/main" val="1664690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Children with special needs</a:t>
            </a:r>
            <a:r>
              <a:rPr lang="en-US" dirty="0" smtClean="0"/>
              <a:t> is our focus</a:t>
            </a:r>
            <a:r>
              <a:rPr lang="en-US" baseline="0" dirty="0" smtClean="0"/>
              <a:t> because this is a population that often experiences barriers to quality services and is at risk for poor outcomes.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Young children with special needs also represent a substantial subset of the population—15% of all young children are at-risk for developmental disabilities, developmental delays, congenital disorders, chronic illnesses.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3FD2452-241D-4008-ACB8-4E67E7DA152A}" type="slidenum">
              <a:rPr lang="en-US" smtClean="0"/>
              <a:t>3</a:t>
            </a:fld>
            <a:endParaRPr lang="en-US"/>
          </a:p>
        </p:txBody>
      </p:sp>
    </p:spTree>
    <p:extLst>
      <p:ext uri="{BB962C8B-B14F-4D97-AF65-F5344CB8AC3E}">
        <p14:creationId xmlns:p14="http://schemas.microsoft.com/office/powerpoint/2010/main" val="696887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For children with special needs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 the subsidy system,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Cumulative risk model</a:t>
            </a:r>
          </a:p>
          <a:p>
            <a:pPr lvl="0"/>
            <a:r>
              <a:rPr lang="en-US" sz="1200" kern="1200" dirty="0" smtClean="0">
                <a:solidFill>
                  <a:schemeClr val="tx1"/>
                </a:solidFill>
                <a:effectLst/>
                <a:latin typeface="+mn-lt"/>
                <a:ea typeface="+mn-ea"/>
                <a:cs typeface="+mn-cs"/>
              </a:rPr>
              <a:t>Special</a:t>
            </a:r>
            <a:r>
              <a:rPr lang="en-US" sz="1200" kern="1200" baseline="0" dirty="0" smtClean="0">
                <a:solidFill>
                  <a:schemeClr val="tx1"/>
                </a:solidFill>
                <a:effectLst/>
                <a:latin typeface="+mn-lt"/>
                <a:ea typeface="+mn-ea"/>
                <a:cs typeface="+mn-cs"/>
              </a:rPr>
              <a:t> needs</a:t>
            </a:r>
            <a:r>
              <a:rPr lang="en-US" sz="1200" kern="1200" dirty="0" smtClean="0">
                <a:solidFill>
                  <a:schemeClr val="tx1"/>
                </a:solidFill>
                <a:effectLst/>
                <a:latin typeface="+mn-lt"/>
                <a:ea typeface="+mn-ea"/>
                <a:cs typeface="+mn-cs"/>
              </a:rPr>
              <a:t> affect ~15% young children, but long term effects can be influenced by early </a:t>
            </a:r>
            <a:r>
              <a:rPr lang="en-US" sz="1200" kern="1200" dirty="0" err="1" smtClean="0">
                <a:solidFill>
                  <a:schemeClr val="tx1"/>
                </a:solidFill>
                <a:effectLst/>
                <a:latin typeface="+mn-lt"/>
                <a:ea typeface="+mn-ea"/>
                <a:cs typeface="+mn-cs"/>
              </a:rPr>
              <a:t>ed</a:t>
            </a:r>
            <a:r>
              <a:rPr lang="en-US" sz="1200" kern="1200" dirty="0" smtClean="0">
                <a:solidFill>
                  <a:schemeClr val="tx1"/>
                </a:solidFill>
                <a:effectLst/>
                <a:latin typeface="+mn-lt"/>
                <a:ea typeface="+mn-ea"/>
                <a:cs typeface="+mn-cs"/>
              </a:rPr>
              <a:t> and care. Special</a:t>
            </a:r>
            <a:r>
              <a:rPr lang="en-US" sz="1200" kern="1200" baseline="0" dirty="0" smtClean="0">
                <a:solidFill>
                  <a:schemeClr val="tx1"/>
                </a:solidFill>
                <a:effectLst/>
                <a:latin typeface="+mn-lt"/>
                <a:ea typeface="+mn-ea"/>
                <a:cs typeface="+mn-cs"/>
              </a:rPr>
              <a:t> needs are m</a:t>
            </a:r>
            <a:r>
              <a:rPr lang="en-US" sz="1200" kern="1200" dirty="0" smtClean="0">
                <a:solidFill>
                  <a:schemeClr val="tx1"/>
                </a:solidFill>
                <a:effectLst/>
                <a:latin typeface="+mn-lt"/>
                <a:ea typeface="+mn-ea"/>
                <a:cs typeface="+mn-cs"/>
              </a:rPr>
              <a:t>ore common in low income households, and the</a:t>
            </a:r>
            <a:r>
              <a:rPr lang="en-US" sz="1200" kern="1200" baseline="0" dirty="0" smtClean="0">
                <a:solidFill>
                  <a:schemeClr val="tx1"/>
                </a:solidFill>
                <a:effectLst/>
                <a:latin typeface="+mn-lt"/>
                <a:ea typeface="+mn-ea"/>
                <a:cs typeface="+mn-cs"/>
              </a:rPr>
              <a:t> combined effects of poverty and special needs can exacerbate risk for poor outcomes in a variety of domains across the lifetime.</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Special needs and poverty associated with constellation/web of negative outcomes (school readiness, criminal justice involvement, employment, earnings, independent living, social relationships, chronic conditions, civic engagement, marriage, social services use)</a:t>
            </a:r>
          </a:p>
        </p:txBody>
      </p:sp>
      <p:sp>
        <p:nvSpPr>
          <p:cNvPr id="4" name="Slide Number Placeholder 3"/>
          <p:cNvSpPr>
            <a:spLocks noGrp="1"/>
          </p:cNvSpPr>
          <p:nvPr>
            <p:ph type="sldNum" sz="quarter" idx="10"/>
          </p:nvPr>
        </p:nvSpPr>
        <p:spPr/>
        <p:txBody>
          <a:bodyPr/>
          <a:lstStyle/>
          <a:p>
            <a:fld id="{93FD2452-241D-4008-ACB8-4E67E7DA152A}" type="slidenum">
              <a:rPr lang="en-US" smtClean="0"/>
              <a:t>4</a:t>
            </a:fld>
            <a:endParaRPr lang="en-US"/>
          </a:p>
        </p:txBody>
      </p:sp>
    </p:spTree>
    <p:extLst>
      <p:ext uri="{BB962C8B-B14F-4D97-AF65-F5344CB8AC3E}">
        <p14:creationId xmlns:p14="http://schemas.microsoft.com/office/powerpoint/2010/main" val="4289491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Early childhood special needs include children with a range of conditions.</a:t>
            </a:r>
            <a:r>
              <a:rPr lang="en-US" sz="1200" kern="1200" baseline="0" dirty="0" smtClean="0">
                <a:solidFill>
                  <a:schemeClr val="tx1"/>
                </a:solidFill>
                <a:effectLst/>
                <a:latin typeface="+mn-lt"/>
                <a:ea typeface="+mn-ea"/>
                <a:cs typeface="+mn-cs"/>
              </a:rPr>
              <a:t> Many of these are mild and amendable to early intervention services that can reduce the severity, or remediate entirely, the child’s needs. For many children, however, severe or untreated delays can become unremitting disabilities with age</a:t>
            </a:r>
          </a:p>
          <a:p>
            <a:pPr lvl="0"/>
            <a:endParaRPr lang="en-US" sz="1200" kern="1200" baseline="0" dirty="0" smtClean="0">
              <a:solidFill>
                <a:schemeClr val="tx1"/>
              </a:solidFill>
              <a:effectLst/>
              <a:latin typeface="+mn-lt"/>
              <a:ea typeface="+mn-ea"/>
              <a:cs typeface="+mn-cs"/>
            </a:endParaRPr>
          </a:p>
          <a:p>
            <a:pPr lvl="0"/>
            <a:r>
              <a:rPr lang="en-US" sz="1200" kern="1200" baseline="0" dirty="0" smtClean="0">
                <a:solidFill>
                  <a:schemeClr val="tx1"/>
                </a:solidFill>
                <a:effectLst/>
                <a:latin typeface="+mn-lt"/>
                <a:ea typeface="+mn-ea"/>
                <a:cs typeface="+mn-cs"/>
              </a:rPr>
              <a:t>Understanding the impact of subsidy receipt early in children’s lives when they are most susceptible to risk and amenable to intervention</a:t>
            </a:r>
          </a:p>
          <a:p>
            <a:pPr lvl="0"/>
            <a:r>
              <a:rPr lang="en-US" sz="1200" kern="1200" baseline="0" dirty="0" smtClean="0">
                <a:solidFill>
                  <a:schemeClr val="tx1"/>
                </a:solidFill>
                <a:effectLst/>
                <a:latin typeface="+mn-lt"/>
                <a:ea typeface="+mn-ea"/>
                <a:cs typeface="+mn-cs"/>
              </a:rPr>
              <a:t>Such efforts are especially important when we consider the long-terms costs of providing services and accommodation. Research indicates that for the average individual, educational, medical, rehabilitative, and mental health services cost between 1.5 and 2.5 million depending on the severities of needs.</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a:t>
            </a:r>
            <a:r>
              <a:rPr lang="en-US" sz="1200" kern="1200" baseline="0" dirty="0" smtClean="0">
                <a:solidFill>
                  <a:schemeClr val="tx1"/>
                </a:solidFill>
                <a:effectLst/>
                <a:latin typeface="+mn-lt"/>
                <a:ea typeface="+mn-ea"/>
                <a:cs typeface="+mn-cs"/>
              </a:rPr>
              <a:t> addition, given</a:t>
            </a:r>
            <a:r>
              <a:rPr lang="en-US" sz="1200" kern="1200" dirty="0" smtClean="0">
                <a:solidFill>
                  <a:schemeClr val="tx1"/>
                </a:solidFill>
                <a:effectLst/>
                <a:latin typeface="+mn-lt"/>
                <a:ea typeface="+mn-ea"/>
                <a:cs typeface="+mn-cs"/>
              </a:rPr>
              <a:t> issues of social and civic engagement, and economic-self-sufficiency,</a:t>
            </a:r>
            <a:r>
              <a:rPr lang="en-US" sz="1200" kern="1200" baseline="0" dirty="0" smtClean="0">
                <a:solidFill>
                  <a:schemeClr val="tx1"/>
                </a:solidFill>
                <a:effectLst/>
                <a:latin typeface="+mn-lt"/>
                <a:ea typeface="+mn-ea"/>
                <a:cs typeface="+mn-cs"/>
              </a:rPr>
              <a:t> the total costs are likely much higher.</a:t>
            </a:r>
            <a:r>
              <a:rPr lang="en-US" b="1" dirty="0" smtClean="0"/>
              <a:t> Preventative and rehabilitative services can reduce severity of special needs, reduce later special needs, and reduce need for specialized supports (costs).</a:t>
            </a:r>
          </a:p>
          <a:p>
            <a:pPr lvl="0"/>
            <a:endParaRPr lang="en-US" sz="1200" kern="1200" baseline="0" dirty="0" smtClean="0">
              <a:solidFill>
                <a:schemeClr val="tx1"/>
              </a:solidFill>
              <a:effectLst/>
              <a:latin typeface="+mn-lt"/>
              <a:ea typeface="+mn-ea"/>
              <a:cs typeface="+mn-cs"/>
            </a:endParaRPr>
          </a:p>
          <a:p>
            <a:pPr lvl="0"/>
            <a:endParaRPr lang="en-US" sz="1200" kern="1200" baseline="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So, children</a:t>
            </a:r>
            <a:r>
              <a:rPr lang="en-US" sz="1200" kern="1200" baseline="0" dirty="0" smtClean="0">
                <a:solidFill>
                  <a:schemeClr val="tx1"/>
                </a:solidFill>
                <a:effectLst/>
                <a:latin typeface="+mn-lt"/>
                <a:ea typeface="+mn-ea"/>
                <a:cs typeface="+mn-cs"/>
              </a:rPr>
              <a:t> with special needs make up 15% of population of young children, when children with special needs live in poverty there is elevated risk, and there are sig costs to untreated disabilities over time.  </a:t>
            </a:r>
            <a:r>
              <a:rPr lang="en-US" sz="1200" kern="1200" dirty="0" smtClean="0">
                <a:solidFill>
                  <a:schemeClr val="tx1"/>
                </a:solidFill>
                <a:effectLst/>
                <a:latin typeface="+mn-lt"/>
                <a:ea typeface="+mn-ea"/>
                <a:cs typeface="+mn-cs"/>
              </a:rPr>
              <a:t>Considerable reasons why learning more about how</a:t>
            </a:r>
            <a:r>
              <a:rPr lang="en-US" sz="1200" kern="1200" baseline="0" dirty="0" smtClean="0">
                <a:solidFill>
                  <a:schemeClr val="tx1"/>
                </a:solidFill>
                <a:effectLst/>
                <a:latin typeface="+mn-lt"/>
                <a:ea typeface="+mn-ea"/>
                <a:cs typeface="+mn-cs"/>
              </a:rPr>
              <a:t> subsidies are affecting the type and quality of care received by children with special needs is of great importance.</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3FD2452-241D-4008-ACB8-4E67E7DA152A}" type="slidenum">
              <a:rPr lang="en-US" smtClean="0"/>
              <a:t>5</a:t>
            </a:fld>
            <a:endParaRPr lang="en-US"/>
          </a:p>
        </p:txBody>
      </p:sp>
    </p:spTree>
    <p:extLst>
      <p:ext uri="{BB962C8B-B14F-4D97-AF65-F5344CB8AC3E}">
        <p14:creationId xmlns:p14="http://schemas.microsoft.com/office/powerpoint/2010/main" val="2202721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approached this study</a:t>
            </a:r>
            <a:r>
              <a:rPr lang="en-US" baseline="0" dirty="0" smtClean="0"/>
              <a:t> from an understanding that quality early care and education can reduce these risk factors and reduce those costs to families and communities because the children most at risk – those from low-income families – stand to make the greatest gains from quality services. </a:t>
            </a:r>
          </a:p>
          <a:p>
            <a:r>
              <a:rPr lang="en-US" baseline="0" dirty="0" smtClean="0"/>
              <a:t>Unfortunately we also know that children from low-income households and those with special needs face a range of barriers to accessing the early care that can bolster both child and family functioning. </a:t>
            </a:r>
          </a:p>
          <a:p>
            <a:r>
              <a:rPr lang="en-US" baseline="0" dirty="0" smtClean="0"/>
              <a:t>So there’s an opportunity in the subsidy program to improve families’ access to care, particularly high quality center-based care shown to improve a range of outcomes. </a:t>
            </a:r>
          </a:p>
          <a:p>
            <a:r>
              <a:rPr lang="en-US" dirty="0" smtClean="0"/>
              <a:t> </a:t>
            </a:r>
          </a:p>
          <a:p>
            <a:r>
              <a:rPr lang="en-US" dirty="0" smtClean="0"/>
              <a:t>When we approached this study, we looked at the literature to see</a:t>
            </a:r>
            <a:r>
              <a:rPr lang="en-US" baseline="0" dirty="0" smtClean="0"/>
              <a:t> what might guide us.  Surprisingly little. Looked at diff literatures: </a:t>
            </a:r>
            <a:r>
              <a:rPr lang="en-US" baseline="0" dirty="0" err="1" smtClean="0"/>
              <a:t>Ece</a:t>
            </a:r>
            <a:r>
              <a:rPr lang="en-US" baseline="0" dirty="0" smtClean="0"/>
              <a:t> literature, subsidy use literature.  </a:t>
            </a:r>
          </a:p>
          <a:p>
            <a:r>
              <a:rPr lang="en-US" baseline="0" dirty="0" smtClean="0"/>
              <a:t>Research shows that high quality ECE can benefit children with special needs and those at risk for special needs, and that levels of quality are often rated as higher in centers vs. family child care homes. </a:t>
            </a:r>
          </a:p>
          <a:p>
            <a:r>
              <a:rPr lang="en-US" baseline="0" dirty="0" smtClean="0"/>
              <a:t>Research also shows that subsidy-eligible families who use subsidies are more likely to start using licensed or regulated care and publicly funded programs earlier than families without subsidies, choose higher quality care, and they are more likely to choose center-based care, that providers who serve higher proportions of children on subsidies provide lower quality of care.  What we don’t know is if those patterns are the same for families with children with special needs.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3FD2452-241D-4008-ACB8-4E67E7DA152A}" type="slidenum">
              <a:rPr lang="en-US" smtClean="0"/>
              <a:t>6</a:t>
            </a:fld>
            <a:endParaRPr lang="en-US"/>
          </a:p>
        </p:txBody>
      </p:sp>
    </p:spTree>
    <p:extLst>
      <p:ext uri="{BB962C8B-B14F-4D97-AF65-F5344CB8AC3E}">
        <p14:creationId xmlns:p14="http://schemas.microsoft.com/office/powerpoint/2010/main" val="1046658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Why might they be different? </a:t>
            </a:r>
          </a:p>
          <a:p>
            <a:r>
              <a:rPr lang="en-US" baseline="0" dirty="0" smtClean="0"/>
              <a:t>Parental considerations –structural and process considerations: </a:t>
            </a:r>
            <a:r>
              <a:rPr lang="en-US" baseline="0" dirty="0" err="1" smtClean="0"/>
              <a:t>adult:child</a:t>
            </a:r>
            <a:r>
              <a:rPr lang="en-US" baseline="0" dirty="0" smtClean="0"/>
              <a:t> ratio; caregiver knowledge about special need; proper equipment, setting; caregiver-child interactions (e.g., will they be patient, understanding, child’s needs may be time-intensive etc…) </a:t>
            </a:r>
          </a:p>
          <a:p>
            <a:r>
              <a:rPr lang="en-US" baseline="0" dirty="0" smtClean="0"/>
              <a:t>Parents may feel more confident with home-based settings, or choose them because they feel they don’t have other options; low income families who have children with special needs face greater barriers to accessing quality care.  </a:t>
            </a:r>
          </a:p>
          <a:p>
            <a:endParaRPr lang="en-US" baseline="0" dirty="0" smtClean="0"/>
          </a:p>
          <a:p>
            <a:r>
              <a:rPr lang="en-US" baseline="0" dirty="0" smtClean="0"/>
              <a:t>What is the role of subsidies in affecting the type and quality of care that families select? Are the patterns of use by subsidy families the same or different for children with special needs? Ultimately can inform if the subsidy program is equally benefitting children with and without special needs. </a:t>
            </a:r>
          </a:p>
          <a:p>
            <a:endParaRPr lang="en-US" dirty="0"/>
          </a:p>
        </p:txBody>
      </p:sp>
      <p:sp>
        <p:nvSpPr>
          <p:cNvPr id="4" name="Slide Number Placeholder 3"/>
          <p:cNvSpPr>
            <a:spLocks noGrp="1"/>
          </p:cNvSpPr>
          <p:nvPr>
            <p:ph type="sldNum" sz="quarter" idx="10"/>
          </p:nvPr>
        </p:nvSpPr>
        <p:spPr/>
        <p:txBody>
          <a:bodyPr/>
          <a:lstStyle/>
          <a:p>
            <a:fld id="{93FD2452-241D-4008-ACB8-4E67E7DA152A}" type="slidenum">
              <a:rPr lang="en-US" smtClean="0"/>
              <a:t>7</a:t>
            </a:fld>
            <a:endParaRPr lang="en-US"/>
          </a:p>
        </p:txBody>
      </p:sp>
    </p:spTree>
    <p:extLst>
      <p:ext uri="{BB962C8B-B14F-4D97-AF65-F5344CB8AC3E}">
        <p14:creationId xmlns:p14="http://schemas.microsoft.com/office/powerpoint/2010/main" val="2080855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a:t>
            </a:r>
            <a:r>
              <a:rPr lang="en-US" baseline="0" dirty="0" smtClean="0"/>
              <a:t> question—compared subsidy users with special needs to subsidy users without special needs</a:t>
            </a:r>
          </a:p>
          <a:p>
            <a:r>
              <a:rPr lang="en-US" baseline="0" dirty="0" smtClean="0"/>
              <a:t>Second and third questions—within subsidy-users with special needs</a:t>
            </a:r>
            <a:endParaRPr lang="en-US" dirty="0"/>
          </a:p>
        </p:txBody>
      </p:sp>
      <p:sp>
        <p:nvSpPr>
          <p:cNvPr id="4" name="Slide Number Placeholder 3"/>
          <p:cNvSpPr>
            <a:spLocks noGrp="1"/>
          </p:cNvSpPr>
          <p:nvPr>
            <p:ph type="sldNum" sz="quarter" idx="10"/>
          </p:nvPr>
        </p:nvSpPr>
        <p:spPr/>
        <p:txBody>
          <a:bodyPr/>
          <a:lstStyle/>
          <a:p>
            <a:fld id="{93FD2452-241D-4008-ACB8-4E67E7DA152A}" type="slidenum">
              <a:rPr lang="en-US" smtClean="0"/>
              <a:t>8</a:t>
            </a:fld>
            <a:endParaRPr lang="en-US"/>
          </a:p>
        </p:txBody>
      </p:sp>
    </p:spTree>
    <p:extLst>
      <p:ext uri="{BB962C8B-B14F-4D97-AF65-F5344CB8AC3E}">
        <p14:creationId xmlns:p14="http://schemas.microsoft.com/office/powerpoint/2010/main" val="1913257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Secondary</a:t>
            </a:r>
            <a:r>
              <a:rPr lang="en-US" sz="1200" b="0" i="0" u="none" strike="noStrike" kern="1200" baseline="0" dirty="0" smtClean="0">
                <a:solidFill>
                  <a:schemeClr val="tx1"/>
                </a:solidFill>
                <a:effectLst/>
                <a:latin typeface="+mn-lt"/>
                <a:ea typeface="+mn-ea"/>
                <a:cs typeface="+mn-cs"/>
              </a:rPr>
              <a:t> data analysis using </a:t>
            </a:r>
            <a:r>
              <a:rPr lang="en-US" sz="1200" b="0" i="0" u="none" strike="noStrike" kern="1200" dirty="0" smtClean="0">
                <a:solidFill>
                  <a:schemeClr val="tx1"/>
                </a:solidFill>
                <a:effectLst/>
                <a:latin typeface="+mn-lt"/>
                <a:ea typeface="+mn-ea"/>
                <a:cs typeface="+mn-cs"/>
              </a:rPr>
              <a:t>Early Childhood Longitudinal Study – Birth Cohort (ECLS-B)</a:t>
            </a:r>
            <a:endParaRPr lang="en-US" b="0" dirty="0" smtClean="0">
              <a:effectLst/>
            </a:endParaRPr>
          </a:p>
          <a:p>
            <a:pPr rtl="0"/>
            <a:r>
              <a:rPr lang="en-US" sz="1200" b="0" i="0" u="none" strike="noStrike" kern="1200" dirty="0" smtClean="0">
                <a:solidFill>
                  <a:schemeClr val="tx1"/>
                </a:solidFill>
                <a:effectLst/>
                <a:latin typeface="+mn-lt"/>
                <a:ea typeface="+mn-ea"/>
                <a:cs typeface="+mn-cs"/>
              </a:rPr>
              <a:t>–5 Waves from Birth to Kindergarten</a:t>
            </a:r>
            <a:endParaRPr lang="en-US" b="0" dirty="0" smtClean="0">
              <a:effectLst/>
            </a:endParaRPr>
          </a:p>
          <a:p>
            <a:pPr rtl="0"/>
            <a:r>
              <a:rPr lang="en-US" sz="1200" b="0" i="0" u="none" strike="noStrike" kern="1200" dirty="0" smtClean="0">
                <a:solidFill>
                  <a:schemeClr val="tx1"/>
                </a:solidFill>
                <a:effectLst/>
                <a:latin typeface="+mn-lt"/>
                <a:ea typeface="+mn-ea"/>
                <a:cs typeface="+mn-cs"/>
              </a:rPr>
              <a:t>-Data for 10,700 children born in 2001</a:t>
            </a:r>
            <a:endParaRPr lang="en-US" b="0" dirty="0" smtClean="0">
              <a:effectLst/>
            </a:endParaRPr>
          </a:p>
          <a:p>
            <a:pPr rtl="0"/>
            <a:r>
              <a:rPr lang="en-US" sz="1200" b="0" i="0" u="none" strike="noStrike" kern="1200" dirty="0" smtClean="0">
                <a:solidFill>
                  <a:schemeClr val="tx1"/>
                </a:solidFill>
                <a:effectLst/>
                <a:latin typeface="+mn-lt"/>
                <a:ea typeface="+mn-ea"/>
                <a:cs typeface="+mn-cs"/>
              </a:rPr>
              <a:t>–Nationally-representative</a:t>
            </a:r>
            <a:endParaRPr lang="en-US" b="0" dirty="0" smtClean="0">
              <a:effectLst/>
            </a:endParaRPr>
          </a:p>
          <a:p>
            <a:pPr rtl="0"/>
            <a:r>
              <a:rPr lang="en-US" sz="1200" b="0" i="0" u="none" strike="noStrike" kern="1200" dirty="0" smtClean="0">
                <a:solidFill>
                  <a:schemeClr val="tx1"/>
                </a:solidFill>
                <a:effectLst/>
                <a:latin typeface="+mn-lt"/>
                <a:ea typeface="+mn-ea"/>
                <a:cs typeface="+mn-cs"/>
              </a:rPr>
              <a:t>- Complex sampling, stratified design</a:t>
            </a:r>
            <a:endParaRPr lang="en-US" b="0" dirty="0" smtClean="0">
              <a:effectLst/>
            </a:endParaRPr>
          </a:p>
          <a:p>
            <a:r>
              <a:rPr lang="en-US" sz="1200" b="0" i="0" u="none" strike="noStrike" kern="1200" dirty="0" smtClean="0">
                <a:solidFill>
                  <a:schemeClr val="tx1"/>
                </a:solidFill>
                <a:effectLst/>
                <a:latin typeface="+mn-lt"/>
                <a:ea typeface="+mn-ea"/>
                <a:cs typeface="+mn-cs"/>
              </a:rPr>
              <a:t>–Multi-source, multi-method</a:t>
            </a:r>
          </a:p>
          <a:p>
            <a:endParaRPr lang="en-US" sz="1200" b="0" i="0" u="none" strike="noStrike" kern="1200" dirty="0" smtClean="0">
              <a:solidFill>
                <a:schemeClr val="tx1"/>
              </a:solidFill>
              <a:effectLst/>
              <a:latin typeface="+mn-lt"/>
              <a:ea typeface="+mn-ea"/>
              <a:cs typeface="+mn-cs"/>
            </a:endParaRPr>
          </a:p>
          <a:p>
            <a:endParaRPr lang="en-US" sz="1200" b="0" i="0" u="none" strike="noStrike" kern="1200" dirty="0" smtClean="0">
              <a:solidFill>
                <a:schemeClr val="tx1"/>
              </a:solidFill>
              <a:effectLst/>
              <a:latin typeface="+mn-lt"/>
              <a:ea typeface="+mn-ea"/>
              <a:cs typeface="+mn-cs"/>
            </a:endParaRPr>
          </a:p>
          <a:p>
            <a:pPr rtl="0" fontAlgn="base"/>
            <a:r>
              <a:rPr lang="en-US" sz="1200" b="0" i="0" u="none" strike="noStrike" kern="1200" dirty="0" smtClean="0">
                <a:solidFill>
                  <a:schemeClr val="tx1"/>
                </a:solidFill>
                <a:effectLst/>
                <a:latin typeface="+mn-lt"/>
                <a:ea typeface="+mn-ea"/>
                <a:cs typeface="+mn-cs"/>
              </a:rPr>
              <a:t>Analyses included ECLS-B participants met the following criteria:</a:t>
            </a:r>
          </a:p>
          <a:p>
            <a:pPr marL="171450" indent="-171450" rtl="0" fontAlgn="base">
              <a:buFontTx/>
              <a:buChar char="-"/>
            </a:pPr>
            <a:r>
              <a:rPr lang="en-US" sz="1200" b="0" i="0" u="none" strike="noStrike" kern="1200" dirty="0" smtClean="0">
                <a:solidFill>
                  <a:schemeClr val="tx1"/>
                </a:solidFill>
                <a:effectLst/>
                <a:latin typeface="+mn-lt"/>
                <a:ea typeface="+mn-ea"/>
                <a:cs typeface="+mn-cs"/>
              </a:rPr>
              <a:t>Were subsidy eligible – both children</a:t>
            </a:r>
            <a:r>
              <a:rPr lang="en-US" sz="1200" b="0" i="0" u="none" strike="noStrike" kern="1200" baseline="0" dirty="0" smtClean="0">
                <a:solidFill>
                  <a:schemeClr val="tx1"/>
                </a:solidFill>
                <a:effectLst/>
                <a:latin typeface="+mn-lt"/>
                <a:ea typeface="+mn-ea"/>
                <a:cs typeface="+mn-cs"/>
              </a:rPr>
              <a:t> with and without special needs.</a:t>
            </a:r>
          </a:p>
          <a:p>
            <a:pPr marL="171450" indent="-171450" rtl="0" fontAlgn="base">
              <a:buFontTx/>
              <a:buChar char="-"/>
            </a:pPr>
            <a:endParaRPr lang="en-US" sz="1200" b="0" i="0" u="none" strike="noStrike" kern="1200" baseline="0" dirty="0" smtClean="0">
              <a:solidFill>
                <a:schemeClr val="tx1"/>
              </a:solidFill>
              <a:effectLst/>
              <a:latin typeface="+mn-lt"/>
              <a:ea typeface="+mn-ea"/>
              <a:cs typeface="+mn-cs"/>
            </a:endParaRPr>
          </a:p>
          <a:p>
            <a:pPr marL="0" indent="0" rtl="0" fontAlgn="base">
              <a:buFontTx/>
              <a:buNone/>
            </a:pPr>
            <a:r>
              <a:rPr lang="en-US" sz="1200" b="0" i="0" u="none" strike="noStrike" kern="1200" baseline="0" dirty="0" smtClean="0">
                <a:solidFill>
                  <a:schemeClr val="tx1"/>
                </a:solidFill>
                <a:effectLst/>
                <a:latin typeface="+mn-lt"/>
                <a:ea typeface="+mn-ea"/>
                <a:cs typeface="+mn-cs"/>
              </a:rPr>
              <a:t>Analytic sample: </a:t>
            </a:r>
          </a:p>
          <a:p>
            <a:pPr marL="0" indent="0" rtl="0" fontAlgn="base">
              <a:buFontTx/>
              <a:buNone/>
            </a:pPr>
            <a:r>
              <a:rPr lang="en-US" sz="1200" b="0" i="0" u="none" strike="noStrike" kern="1200" baseline="0" dirty="0" smtClean="0">
                <a:solidFill>
                  <a:schemeClr val="tx1"/>
                </a:solidFill>
                <a:effectLst/>
                <a:latin typeface="+mn-lt"/>
                <a:ea typeface="+mn-ea"/>
                <a:cs typeface="+mn-cs"/>
              </a:rPr>
              <a:t>Base sample: All subsidy-eligible children</a:t>
            </a:r>
            <a:endParaRPr lang="en-US" sz="1200" b="0" i="0" u="none" strike="noStrike" kern="1200" dirty="0" smtClean="0">
              <a:solidFill>
                <a:schemeClr val="tx1"/>
              </a:solidFill>
              <a:effectLst/>
              <a:latin typeface="+mn-lt"/>
              <a:ea typeface="+mn-ea"/>
              <a:cs typeface="+mn-cs"/>
            </a:endParaRPr>
          </a:p>
          <a:p>
            <a:pPr marL="171450" indent="-171450" rtl="0" fontAlgn="base">
              <a:buFontTx/>
              <a:buChar char="-"/>
            </a:pPr>
            <a:endParaRPr lang="en-US" sz="1200" b="0" i="0" u="none" strike="noStrike"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effectLst/>
                <a:latin typeface="+mn-lt"/>
                <a:ea typeface="+mn-ea"/>
                <a:cs typeface="+mn-cs"/>
              </a:rPr>
              <a:t>Subsample 1: All children using subsidies: Only children who used childcare subsidies at 9-months, 2-years, and 4-years were included in this first set of analyses, representing a weighted subsample ranging from 163,700 (unweighted n = 450) subsidy recipients at 9-months to 101,700 (unweighted </a:t>
            </a:r>
            <a:r>
              <a:rPr lang="en-US" sz="1200" i="1" u="sng" kern="1200" dirty="0" smtClean="0">
                <a:solidFill>
                  <a:schemeClr val="tx1"/>
                </a:solidFill>
                <a:effectLst/>
                <a:latin typeface="+mn-lt"/>
                <a:ea typeface="+mn-ea"/>
                <a:cs typeface="+mn-cs"/>
              </a:rPr>
              <a:t>n</a:t>
            </a:r>
            <a:r>
              <a:rPr lang="en-US" sz="1200" u="sng" kern="1200" dirty="0" smtClean="0">
                <a:solidFill>
                  <a:schemeClr val="tx1"/>
                </a:solidFill>
                <a:effectLst/>
                <a:latin typeface="+mn-lt"/>
                <a:ea typeface="+mn-ea"/>
                <a:cs typeface="+mn-cs"/>
              </a:rPr>
              <a:t> =300) subsidy recipients at 4-years.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sng"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effectLst/>
                <a:latin typeface="+mn-lt"/>
                <a:ea typeface="+mn-ea"/>
                <a:cs typeface="+mn-cs"/>
              </a:rPr>
              <a:t>NOTE: Subsample 2: Subsidy-eligible children</a:t>
            </a:r>
            <a:r>
              <a:rPr lang="en-US" sz="1200" u="sng" kern="1200" baseline="0" dirty="0" smtClean="0">
                <a:solidFill>
                  <a:schemeClr val="tx1"/>
                </a:solidFill>
                <a:effectLst/>
                <a:latin typeface="+mn-lt"/>
                <a:ea typeface="+mn-ea"/>
                <a:cs typeface="+mn-cs"/>
              </a:rPr>
              <a:t> with special needs: </a:t>
            </a:r>
            <a:r>
              <a:rPr lang="en-US" sz="1200" u="sng" kern="1200" dirty="0" smtClean="0">
                <a:solidFill>
                  <a:schemeClr val="tx1"/>
                </a:solidFill>
                <a:effectLst/>
                <a:latin typeface="+mn-lt"/>
                <a:ea typeface="+mn-ea"/>
                <a:cs typeface="+mn-cs"/>
              </a:rPr>
              <a:t>using a subsample of weighted cases ranging from 81,500 (unweighted </a:t>
            </a:r>
            <a:r>
              <a:rPr lang="en-US" sz="1200" i="1" u="sng" kern="1200" dirty="0" smtClean="0">
                <a:solidFill>
                  <a:schemeClr val="tx1"/>
                </a:solidFill>
                <a:effectLst/>
                <a:latin typeface="+mn-lt"/>
                <a:ea typeface="+mn-ea"/>
                <a:cs typeface="+mn-cs"/>
              </a:rPr>
              <a:t>n </a:t>
            </a:r>
            <a:r>
              <a:rPr lang="en-US" sz="1200" u="sng" kern="1200" dirty="0" smtClean="0">
                <a:solidFill>
                  <a:schemeClr val="tx1"/>
                </a:solidFill>
                <a:effectLst/>
                <a:latin typeface="+mn-lt"/>
                <a:ea typeface="+mn-ea"/>
                <a:cs typeface="+mn-cs"/>
              </a:rPr>
              <a:t>= 450) at 9-months to 344,350 (unweighted </a:t>
            </a:r>
            <a:r>
              <a:rPr lang="en-US" sz="1200" i="1" u="sng" kern="1200" dirty="0" smtClean="0">
                <a:solidFill>
                  <a:schemeClr val="tx1"/>
                </a:solidFill>
                <a:effectLst/>
                <a:latin typeface="+mn-lt"/>
                <a:ea typeface="+mn-ea"/>
                <a:cs typeface="+mn-cs"/>
              </a:rPr>
              <a:t>n =</a:t>
            </a:r>
            <a:r>
              <a:rPr lang="en-US" sz="1200" u="sng" kern="1200" dirty="0" smtClean="0">
                <a:solidFill>
                  <a:schemeClr val="tx1"/>
                </a:solidFill>
                <a:effectLst/>
                <a:latin typeface="+mn-lt"/>
                <a:ea typeface="+mn-ea"/>
                <a:cs typeface="+mn-cs"/>
              </a:rPr>
              <a:t>1250) at 4-years.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u="sng" kern="1200" dirty="0" smtClean="0">
                <a:solidFill>
                  <a:schemeClr val="tx1"/>
                </a:solidFill>
                <a:effectLst/>
                <a:latin typeface="+mn-lt"/>
                <a:ea typeface="+mn-ea"/>
                <a:cs typeface="+mn-cs"/>
              </a:rPr>
              <a:t>Because the ECLS-B collected quality data for only a random subset of cases, the subsample used to examine predictors of global environmental quality and the quality of child-caregiver interactions included weighted cases ranging from 36,300 (unweighted n = 100) at 2-years to 115,900 (unweighted n = 300) at 4-years.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p>
        </p:txBody>
      </p:sp>
      <p:sp>
        <p:nvSpPr>
          <p:cNvPr id="4" name="Slide Number Placeholder 3"/>
          <p:cNvSpPr>
            <a:spLocks noGrp="1"/>
          </p:cNvSpPr>
          <p:nvPr>
            <p:ph type="sldNum" sz="quarter" idx="10"/>
          </p:nvPr>
        </p:nvSpPr>
        <p:spPr/>
        <p:txBody>
          <a:bodyPr/>
          <a:lstStyle/>
          <a:p>
            <a:fld id="{7568FEBD-C34A-467B-B712-974325448C87}" type="slidenum">
              <a:rPr lang="en-US" smtClean="0"/>
              <a:t>9</a:t>
            </a:fld>
            <a:endParaRPr lang="en-US"/>
          </a:p>
        </p:txBody>
      </p:sp>
    </p:spTree>
    <p:extLst>
      <p:ext uri="{BB962C8B-B14F-4D97-AF65-F5344CB8AC3E}">
        <p14:creationId xmlns:p14="http://schemas.microsoft.com/office/powerpoint/2010/main" val="3142959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178" name="Picture 10" descr="UofM-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70175"/>
            <a:ext cx="9145588" cy="4187825"/>
          </a:xfrm>
          <a:prstGeom prst="rect">
            <a:avLst/>
          </a:prstGeom>
          <a:noFill/>
          <a:extLst>
            <a:ext uri="{909E8E84-426E-40DD-AFC4-6F175D3DCCD1}">
              <a14:hiddenFill xmlns:a14="http://schemas.microsoft.com/office/drawing/2010/main">
                <a:solidFill>
                  <a:srgbClr val="FFFFFF"/>
                </a:solidFill>
              </a14:hiddenFill>
            </a:ext>
          </a:extLst>
        </p:spPr>
      </p:pic>
      <p:sp>
        <p:nvSpPr>
          <p:cNvPr id="7171" name="Rectangle 3"/>
          <p:cNvSpPr>
            <a:spLocks noGrp="1" noChangeArrowheads="1"/>
          </p:cNvSpPr>
          <p:nvPr>
            <p:ph type="ctrTitle"/>
          </p:nvPr>
        </p:nvSpPr>
        <p:spPr>
          <a:xfrm>
            <a:off x="685800" y="914400"/>
            <a:ext cx="7772400" cy="1143000"/>
          </a:xfrm>
        </p:spPr>
        <p:txBody>
          <a:bodyPr/>
          <a:lstStyle>
            <a:lvl1pPr algn="ctr">
              <a:defRPr/>
            </a:lvl1pPr>
          </a:lstStyle>
          <a:p>
            <a:pPr lvl="0"/>
            <a:r>
              <a:rPr lang="en-US" noProof="0" smtClean="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75435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381000"/>
            <a:ext cx="21717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381000"/>
            <a:ext cx="63627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4409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Calisto MT" panose="02040603050505030304" pitchFamily="18"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1704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4" name="Rectangle 3"/>
          <p:cNvSpPr/>
          <p:nvPr userDrawn="1"/>
        </p:nvSpPr>
        <p:spPr bwMode="auto">
          <a:xfrm>
            <a:off x="-1588" y="-37617"/>
            <a:ext cx="9296400" cy="3748225"/>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 charset="-128"/>
            </a:endParaRPr>
          </a:p>
        </p:txBody>
      </p:sp>
      <p:grpSp>
        <p:nvGrpSpPr>
          <p:cNvPr id="7" name="Group 6"/>
          <p:cNvGrpSpPr/>
          <p:nvPr userDrawn="1"/>
        </p:nvGrpSpPr>
        <p:grpSpPr>
          <a:xfrm>
            <a:off x="-76200" y="3710608"/>
            <a:ext cx="9371012" cy="3299791"/>
            <a:chOff x="-1588" y="3710609"/>
            <a:chExt cx="9145588" cy="3147392"/>
          </a:xfrm>
        </p:grpSpPr>
        <p:pic>
          <p:nvPicPr>
            <p:cNvPr id="5" name="Picture 10" descr="UofM-4"/>
            <p:cNvPicPr>
              <a:picLocks noChangeAspect="1" noChangeArrowheads="1"/>
            </p:cNvPicPr>
            <p:nvPr userDrawn="1"/>
          </p:nvPicPr>
          <p:blipFill rotWithShape="1">
            <a:blip r:embed="rId2">
              <a:lum/>
              <a:extLst>
                <a:ext uri="{28A0092B-C50C-407E-A947-70E740481C1C}">
                  <a14:useLocalDpi xmlns:a14="http://schemas.microsoft.com/office/drawing/2010/main" val="0"/>
                </a:ext>
              </a:extLst>
            </a:blip>
            <a:srcRect b="27218"/>
            <a:stretch/>
          </p:blipFill>
          <p:spPr bwMode="auto">
            <a:xfrm>
              <a:off x="-1588" y="3810001"/>
              <a:ext cx="9145588" cy="3048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userDrawn="1"/>
          </p:nvSpPr>
          <p:spPr bwMode="auto">
            <a:xfrm>
              <a:off x="0" y="3710609"/>
              <a:ext cx="9144000" cy="3147392"/>
            </a:xfrm>
            <a:prstGeom prst="rect">
              <a:avLst/>
            </a:prstGeom>
            <a:solidFill>
              <a:schemeClr val="bg1">
                <a:alpha val="67000"/>
              </a:schemeClr>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 charset="-128"/>
              </a:endParaRPr>
            </a:p>
          </p:txBody>
        </p:sp>
      </p:grpSp>
      <p:sp>
        <p:nvSpPr>
          <p:cNvPr id="2" name="Title 1"/>
          <p:cNvSpPr>
            <a:spLocks noGrp="1"/>
          </p:cNvSpPr>
          <p:nvPr>
            <p:ph type="title"/>
          </p:nvPr>
        </p:nvSpPr>
        <p:spPr>
          <a:xfrm>
            <a:off x="722313" y="4406900"/>
            <a:ext cx="7772400" cy="1362075"/>
          </a:xfrm>
        </p:spPr>
        <p:txBody>
          <a:bodyPr anchor="t"/>
          <a:lstStyle>
            <a:lvl1pPr algn="l">
              <a:defRPr sz="4000" b="1" cap="all">
                <a:latin typeface="Calisto MT" panose="02040603050505030304"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4"/>
            <a:ext cx="7772400" cy="9032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73994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447800"/>
            <a:ext cx="4267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267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0242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67225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58900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1785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56425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150602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9" name="Picture 15" descr="UofM-4b"/>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5588" cy="6761163"/>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228600" y="381000"/>
            <a:ext cx="8686800"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228600" y="1447800"/>
            <a:ext cx="8686800"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TextBox 1"/>
          <p:cNvSpPr txBox="1"/>
          <p:nvPr userDrawn="1"/>
        </p:nvSpPr>
        <p:spPr>
          <a:xfrm>
            <a:off x="1600200" y="6138672"/>
            <a:ext cx="4572000" cy="523220"/>
          </a:xfrm>
          <a:prstGeom prst="rect">
            <a:avLst/>
          </a:prstGeom>
          <a:noFill/>
        </p:spPr>
        <p:txBody>
          <a:bodyPr wrap="square" rtlCol="0">
            <a:spAutoFit/>
          </a:bodyPr>
          <a:lstStyle/>
          <a:p>
            <a:pPr algn="r"/>
            <a:r>
              <a:rPr lang="en-US" sz="1400" b="1" dirty="0" smtClean="0">
                <a:solidFill>
                  <a:srgbClr val="8C1919"/>
                </a:solidFill>
                <a:effectLst/>
                <a:latin typeface="Calisto MT" panose="02040603050505030304" pitchFamily="18" charset="0"/>
              </a:rPr>
              <a:t>Department of Educational Psychology</a:t>
            </a:r>
            <a:r>
              <a:rPr lang="en-US" sz="1400" b="1" baseline="0" dirty="0" smtClean="0">
                <a:solidFill>
                  <a:srgbClr val="8C1919"/>
                </a:solidFill>
                <a:effectLst/>
                <a:latin typeface="Calisto MT" panose="02040603050505030304" pitchFamily="18" charset="0"/>
              </a:rPr>
              <a:t> &amp;</a:t>
            </a:r>
            <a:endParaRPr lang="en-US" sz="1400" b="1" dirty="0" smtClean="0">
              <a:solidFill>
                <a:srgbClr val="8C1919"/>
              </a:solidFill>
              <a:effectLst/>
              <a:latin typeface="Calisto MT" panose="02040603050505030304" pitchFamily="18" charset="0"/>
            </a:endParaRPr>
          </a:p>
          <a:p>
            <a:pPr algn="r"/>
            <a:r>
              <a:rPr lang="en-US" sz="1400" b="1" dirty="0" smtClean="0">
                <a:solidFill>
                  <a:srgbClr val="8C1919"/>
                </a:solidFill>
                <a:effectLst/>
                <a:latin typeface="Calisto MT" panose="02040603050505030304" pitchFamily="18" charset="0"/>
              </a:rPr>
              <a:t>Center</a:t>
            </a:r>
            <a:r>
              <a:rPr lang="en-US" sz="1400" b="1" baseline="0" dirty="0" smtClean="0">
                <a:solidFill>
                  <a:srgbClr val="8C1919"/>
                </a:solidFill>
                <a:effectLst/>
                <a:latin typeface="Calisto MT" panose="02040603050505030304" pitchFamily="18" charset="0"/>
              </a:rPr>
              <a:t> for Early Education &amp; Development</a:t>
            </a:r>
            <a:endParaRPr lang="en-US" sz="1400" b="1" dirty="0">
              <a:solidFill>
                <a:srgbClr val="8C1919"/>
              </a:solidFill>
              <a:effectLst/>
              <a:latin typeface="Calisto MT" panose="0204060305050503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b="1">
          <a:solidFill>
            <a:srgbClr val="8C1919"/>
          </a:solidFill>
          <a:latin typeface="Calisto MT" panose="02040603050505030304" pitchFamily="18" charset="0"/>
          <a:ea typeface="+mj-ea"/>
          <a:cs typeface="+mj-cs"/>
        </a:defRPr>
      </a:lvl1pPr>
      <a:lvl2pPr algn="l" rtl="0" eaLnBrk="1" fontAlgn="base" hangingPunct="1">
        <a:spcBef>
          <a:spcPct val="0"/>
        </a:spcBef>
        <a:spcAft>
          <a:spcPct val="0"/>
        </a:spcAft>
        <a:defRPr sz="4400">
          <a:solidFill>
            <a:srgbClr val="8C1919"/>
          </a:solidFill>
          <a:latin typeface="Arial" charset="0"/>
          <a:ea typeface="ＭＳ Ｐゴシック" pitchFamily="8" charset="-128"/>
        </a:defRPr>
      </a:lvl2pPr>
      <a:lvl3pPr algn="l" rtl="0" eaLnBrk="1" fontAlgn="base" hangingPunct="1">
        <a:spcBef>
          <a:spcPct val="0"/>
        </a:spcBef>
        <a:spcAft>
          <a:spcPct val="0"/>
        </a:spcAft>
        <a:defRPr sz="4400">
          <a:solidFill>
            <a:srgbClr val="8C1919"/>
          </a:solidFill>
          <a:latin typeface="Arial" charset="0"/>
          <a:ea typeface="ＭＳ Ｐゴシック" pitchFamily="8" charset="-128"/>
        </a:defRPr>
      </a:lvl3pPr>
      <a:lvl4pPr algn="l" rtl="0" eaLnBrk="1" fontAlgn="base" hangingPunct="1">
        <a:spcBef>
          <a:spcPct val="0"/>
        </a:spcBef>
        <a:spcAft>
          <a:spcPct val="0"/>
        </a:spcAft>
        <a:defRPr sz="4400">
          <a:solidFill>
            <a:srgbClr val="8C1919"/>
          </a:solidFill>
          <a:latin typeface="Arial" charset="0"/>
          <a:ea typeface="ＭＳ Ｐゴシック" pitchFamily="8" charset="-128"/>
        </a:defRPr>
      </a:lvl4pPr>
      <a:lvl5pPr algn="l" rtl="0" eaLnBrk="1" fontAlgn="base" hangingPunct="1">
        <a:spcBef>
          <a:spcPct val="0"/>
        </a:spcBef>
        <a:spcAft>
          <a:spcPct val="0"/>
        </a:spcAft>
        <a:defRPr sz="4400">
          <a:solidFill>
            <a:srgbClr val="8C1919"/>
          </a:solidFill>
          <a:latin typeface="Arial" charset="0"/>
          <a:ea typeface="ＭＳ Ｐゴシック" pitchFamily="8" charset="-128"/>
        </a:defRPr>
      </a:lvl5pPr>
      <a:lvl6pPr marL="457200" algn="l" rtl="0" eaLnBrk="1" fontAlgn="base" hangingPunct="1">
        <a:spcBef>
          <a:spcPct val="0"/>
        </a:spcBef>
        <a:spcAft>
          <a:spcPct val="0"/>
        </a:spcAft>
        <a:defRPr sz="4400">
          <a:solidFill>
            <a:srgbClr val="8C1919"/>
          </a:solidFill>
          <a:latin typeface="Arial" charset="0"/>
          <a:ea typeface="ＭＳ Ｐゴシック" pitchFamily="8" charset="-128"/>
        </a:defRPr>
      </a:lvl6pPr>
      <a:lvl7pPr marL="914400" algn="l" rtl="0" eaLnBrk="1" fontAlgn="base" hangingPunct="1">
        <a:spcBef>
          <a:spcPct val="0"/>
        </a:spcBef>
        <a:spcAft>
          <a:spcPct val="0"/>
        </a:spcAft>
        <a:defRPr sz="4400">
          <a:solidFill>
            <a:srgbClr val="8C1919"/>
          </a:solidFill>
          <a:latin typeface="Arial" charset="0"/>
          <a:ea typeface="ＭＳ Ｐゴシック" pitchFamily="8" charset="-128"/>
        </a:defRPr>
      </a:lvl7pPr>
      <a:lvl8pPr marL="1371600" algn="l" rtl="0" eaLnBrk="1" fontAlgn="base" hangingPunct="1">
        <a:spcBef>
          <a:spcPct val="0"/>
        </a:spcBef>
        <a:spcAft>
          <a:spcPct val="0"/>
        </a:spcAft>
        <a:defRPr sz="4400">
          <a:solidFill>
            <a:srgbClr val="8C1919"/>
          </a:solidFill>
          <a:latin typeface="Arial" charset="0"/>
          <a:ea typeface="ＭＳ Ｐゴシック" pitchFamily="8" charset="-128"/>
        </a:defRPr>
      </a:lvl8pPr>
      <a:lvl9pPr marL="1828800" algn="l" rtl="0" eaLnBrk="1" fontAlgn="base" hangingPunct="1">
        <a:spcBef>
          <a:spcPct val="0"/>
        </a:spcBef>
        <a:spcAft>
          <a:spcPct val="0"/>
        </a:spcAft>
        <a:defRPr sz="4400">
          <a:solidFill>
            <a:srgbClr val="8C1919"/>
          </a:solidFill>
          <a:latin typeface="Arial" charset="0"/>
          <a:ea typeface="ＭＳ Ｐゴシック" pitchFamily="8" charset="-128"/>
        </a:defRPr>
      </a:lvl9pPr>
    </p:titleStyle>
    <p:bodyStyle>
      <a:lvl1pPr marL="342900" indent="-342900" algn="l" rtl="0" eaLnBrk="1" fontAlgn="base" hangingPunct="1">
        <a:spcBef>
          <a:spcPct val="20000"/>
        </a:spcBef>
        <a:spcAft>
          <a:spcPct val="0"/>
        </a:spcAft>
        <a:buClr>
          <a:srgbClr val="8C1919"/>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8C1919"/>
        </a:buClr>
        <a:buChar char="–"/>
        <a:defRPr sz="2800">
          <a:solidFill>
            <a:schemeClr val="tx1"/>
          </a:solidFill>
          <a:latin typeface="+mn-lt"/>
          <a:ea typeface="+mn-ea"/>
        </a:defRPr>
      </a:lvl2pPr>
      <a:lvl3pPr marL="1143000" indent="-228600" algn="l" rtl="0" eaLnBrk="1" fontAlgn="base" hangingPunct="1">
        <a:spcBef>
          <a:spcPct val="20000"/>
        </a:spcBef>
        <a:spcAft>
          <a:spcPct val="0"/>
        </a:spcAft>
        <a:buClr>
          <a:srgbClr val="8C1919"/>
        </a:buClr>
        <a:buChar char="•"/>
        <a:defRPr sz="2400">
          <a:solidFill>
            <a:schemeClr val="tx1"/>
          </a:solidFill>
          <a:latin typeface="+mn-lt"/>
          <a:ea typeface="+mn-ea"/>
        </a:defRPr>
      </a:lvl3pPr>
      <a:lvl4pPr marL="1600200" indent="-228600" algn="l" rtl="0" eaLnBrk="1" fontAlgn="base" hangingPunct="1">
        <a:spcBef>
          <a:spcPct val="20000"/>
        </a:spcBef>
        <a:spcAft>
          <a:spcPct val="0"/>
        </a:spcAft>
        <a:buClr>
          <a:srgbClr val="8C1919"/>
        </a:buClr>
        <a:buChar char="–"/>
        <a:defRPr sz="2000">
          <a:solidFill>
            <a:schemeClr val="tx1"/>
          </a:solidFill>
          <a:latin typeface="+mn-lt"/>
          <a:ea typeface="+mn-ea"/>
        </a:defRPr>
      </a:lvl4pPr>
      <a:lvl5pPr marL="2057400" indent="-228600" algn="l" rtl="0" eaLnBrk="1" fontAlgn="base" hangingPunct="1">
        <a:spcBef>
          <a:spcPct val="20000"/>
        </a:spcBef>
        <a:spcAft>
          <a:spcPct val="0"/>
        </a:spcAft>
        <a:buClr>
          <a:srgbClr val="8C1919"/>
        </a:buClr>
        <a:buChar char="»"/>
        <a:defRPr sz="2000">
          <a:solidFill>
            <a:schemeClr val="tx1"/>
          </a:solidFill>
          <a:latin typeface="+mn-lt"/>
          <a:ea typeface="+mn-ea"/>
        </a:defRPr>
      </a:lvl5pPr>
      <a:lvl6pPr marL="2514600" indent="-228600" algn="l" rtl="0" eaLnBrk="1" fontAlgn="base" hangingPunct="1">
        <a:spcBef>
          <a:spcPct val="20000"/>
        </a:spcBef>
        <a:spcAft>
          <a:spcPct val="0"/>
        </a:spcAft>
        <a:buClr>
          <a:srgbClr val="8C1919"/>
        </a:buClr>
        <a:buChar char="»"/>
        <a:defRPr sz="2000">
          <a:solidFill>
            <a:schemeClr val="tx1"/>
          </a:solidFill>
          <a:latin typeface="+mn-lt"/>
          <a:ea typeface="+mn-ea"/>
        </a:defRPr>
      </a:lvl6pPr>
      <a:lvl7pPr marL="2971800" indent="-228600" algn="l" rtl="0" eaLnBrk="1" fontAlgn="base" hangingPunct="1">
        <a:spcBef>
          <a:spcPct val="20000"/>
        </a:spcBef>
        <a:spcAft>
          <a:spcPct val="0"/>
        </a:spcAft>
        <a:buClr>
          <a:srgbClr val="8C1919"/>
        </a:buClr>
        <a:buChar char="»"/>
        <a:defRPr sz="2000">
          <a:solidFill>
            <a:schemeClr val="tx1"/>
          </a:solidFill>
          <a:latin typeface="+mn-lt"/>
          <a:ea typeface="+mn-ea"/>
        </a:defRPr>
      </a:lvl7pPr>
      <a:lvl8pPr marL="3429000" indent="-228600" algn="l" rtl="0" eaLnBrk="1" fontAlgn="base" hangingPunct="1">
        <a:spcBef>
          <a:spcPct val="20000"/>
        </a:spcBef>
        <a:spcAft>
          <a:spcPct val="0"/>
        </a:spcAft>
        <a:buClr>
          <a:srgbClr val="8C1919"/>
        </a:buClr>
        <a:buChar char="»"/>
        <a:defRPr sz="2000">
          <a:solidFill>
            <a:schemeClr val="tx1"/>
          </a:solidFill>
          <a:latin typeface="+mn-lt"/>
          <a:ea typeface="+mn-ea"/>
        </a:defRPr>
      </a:lvl8pPr>
      <a:lvl9pPr marL="3886200" indent="-228600" algn="l" rtl="0" eaLnBrk="1" fontAlgn="base" hangingPunct="1">
        <a:spcBef>
          <a:spcPct val="20000"/>
        </a:spcBef>
        <a:spcAft>
          <a:spcPct val="0"/>
        </a:spcAft>
        <a:buClr>
          <a:srgbClr val="8C1919"/>
        </a:buClr>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chart" Target="../charts/char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chart" Target="../charts/char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chart" Target="../charts/char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7.xml"/><Relationship Id="rId4" Type="http://schemas.openxmlformats.org/officeDocument/2006/relationships/diagramLayout" Target="../diagrams/layout7.xml"/><Relationship Id="rId5" Type="http://schemas.openxmlformats.org/officeDocument/2006/relationships/diagramQuickStyle" Target="../diagrams/quickStyle7.xml"/><Relationship Id="rId6" Type="http://schemas.openxmlformats.org/officeDocument/2006/relationships/diagramColors" Target="../diagrams/colors7.xml"/><Relationship Id="rId7"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8.xml"/><Relationship Id="rId4" Type="http://schemas.openxmlformats.org/officeDocument/2006/relationships/diagramLayout" Target="../diagrams/layout8.xml"/><Relationship Id="rId5" Type="http://schemas.openxmlformats.org/officeDocument/2006/relationships/diagramQuickStyle" Target="../diagrams/quickStyle8.xml"/><Relationship Id="rId6" Type="http://schemas.openxmlformats.org/officeDocument/2006/relationships/diagramColors" Target="../diagrams/colors8.xml"/><Relationship Id="rId7"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hyperlink" Target="mailto:asusman@umn.edu" TargetMode="External"/><Relationship Id="rId4" Type="http://schemas.openxmlformats.org/officeDocument/2006/relationships/hyperlink" Target="http://www.cehd.umn.edu/ceed/projects/subsidyutilization/default.html" TargetMode="External"/><Relationship Id="rId1" Type="http://schemas.openxmlformats.org/officeDocument/2006/relationships/slideLayout" Target="../slideLayouts/slideLayout2.xml"/><Relationship Id="rId2" Type="http://schemas.openxmlformats.org/officeDocument/2006/relationships/hyperlink" Target="mailto:asulliv@umn.edu" TargetMode="Externa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9.xml"/><Relationship Id="rId4" Type="http://schemas.openxmlformats.org/officeDocument/2006/relationships/diagramLayout" Target="../diagrams/layout9.xml"/><Relationship Id="rId5" Type="http://schemas.openxmlformats.org/officeDocument/2006/relationships/diagramQuickStyle" Target="../diagrams/quickStyle9.xml"/><Relationship Id="rId6" Type="http://schemas.openxmlformats.org/officeDocument/2006/relationships/diagramColors" Target="../diagrams/colors9.xml"/><Relationship Id="rId7"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685800" y="4343400"/>
            <a:ext cx="7772400"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rgbClr val="8C1919"/>
                </a:solidFill>
                <a:latin typeface="+mj-lt"/>
                <a:ea typeface="+mj-ea"/>
                <a:cs typeface="+mj-cs"/>
              </a:defRPr>
            </a:lvl1pPr>
            <a:lvl2pPr algn="l" rtl="0" eaLnBrk="1" fontAlgn="base" hangingPunct="1">
              <a:spcBef>
                <a:spcPct val="0"/>
              </a:spcBef>
              <a:spcAft>
                <a:spcPct val="0"/>
              </a:spcAft>
              <a:defRPr sz="4400">
                <a:solidFill>
                  <a:srgbClr val="8C1919"/>
                </a:solidFill>
                <a:latin typeface="Arial" charset="0"/>
                <a:ea typeface="ＭＳ Ｐゴシック" pitchFamily="8" charset="-128"/>
              </a:defRPr>
            </a:lvl2pPr>
            <a:lvl3pPr algn="l" rtl="0" eaLnBrk="1" fontAlgn="base" hangingPunct="1">
              <a:spcBef>
                <a:spcPct val="0"/>
              </a:spcBef>
              <a:spcAft>
                <a:spcPct val="0"/>
              </a:spcAft>
              <a:defRPr sz="4400">
                <a:solidFill>
                  <a:srgbClr val="8C1919"/>
                </a:solidFill>
                <a:latin typeface="Arial" charset="0"/>
                <a:ea typeface="ＭＳ Ｐゴシック" pitchFamily="8" charset="-128"/>
              </a:defRPr>
            </a:lvl3pPr>
            <a:lvl4pPr algn="l" rtl="0" eaLnBrk="1" fontAlgn="base" hangingPunct="1">
              <a:spcBef>
                <a:spcPct val="0"/>
              </a:spcBef>
              <a:spcAft>
                <a:spcPct val="0"/>
              </a:spcAft>
              <a:defRPr sz="4400">
                <a:solidFill>
                  <a:srgbClr val="8C1919"/>
                </a:solidFill>
                <a:latin typeface="Arial" charset="0"/>
                <a:ea typeface="ＭＳ Ｐゴシック" pitchFamily="8" charset="-128"/>
              </a:defRPr>
            </a:lvl4pPr>
            <a:lvl5pPr algn="l" rtl="0" eaLnBrk="1" fontAlgn="base" hangingPunct="1">
              <a:spcBef>
                <a:spcPct val="0"/>
              </a:spcBef>
              <a:spcAft>
                <a:spcPct val="0"/>
              </a:spcAft>
              <a:defRPr sz="4400">
                <a:solidFill>
                  <a:srgbClr val="8C1919"/>
                </a:solidFill>
                <a:latin typeface="Arial" charset="0"/>
                <a:ea typeface="ＭＳ Ｐゴシック" pitchFamily="8" charset="-128"/>
              </a:defRPr>
            </a:lvl5pPr>
            <a:lvl6pPr marL="457200" algn="l" rtl="0" eaLnBrk="1" fontAlgn="base" hangingPunct="1">
              <a:spcBef>
                <a:spcPct val="0"/>
              </a:spcBef>
              <a:spcAft>
                <a:spcPct val="0"/>
              </a:spcAft>
              <a:defRPr sz="4400">
                <a:solidFill>
                  <a:srgbClr val="8C1919"/>
                </a:solidFill>
                <a:latin typeface="Arial" charset="0"/>
                <a:ea typeface="ＭＳ Ｐゴシック" pitchFamily="8" charset="-128"/>
              </a:defRPr>
            </a:lvl6pPr>
            <a:lvl7pPr marL="914400" algn="l" rtl="0" eaLnBrk="1" fontAlgn="base" hangingPunct="1">
              <a:spcBef>
                <a:spcPct val="0"/>
              </a:spcBef>
              <a:spcAft>
                <a:spcPct val="0"/>
              </a:spcAft>
              <a:defRPr sz="4400">
                <a:solidFill>
                  <a:srgbClr val="8C1919"/>
                </a:solidFill>
                <a:latin typeface="Arial" charset="0"/>
                <a:ea typeface="ＭＳ Ｐゴシック" pitchFamily="8" charset="-128"/>
              </a:defRPr>
            </a:lvl7pPr>
            <a:lvl8pPr marL="1371600" algn="l" rtl="0" eaLnBrk="1" fontAlgn="base" hangingPunct="1">
              <a:spcBef>
                <a:spcPct val="0"/>
              </a:spcBef>
              <a:spcAft>
                <a:spcPct val="0"/>
              </a:spcAft>
              <a:defRPr sz="4400">
                <a:solidFill>
                  <a:srgbClr val="8C1919"/>
                </a:solidFill>
                <a:latin typeface="Arial" charset="0"/>
                <a:ea typeface="ＭＳ Ｐゴシック" pitchFamily="8" charset="-128"/>
              </a:defRPr>
            </a:lvl8pPr>
            <a:lvl9pPr marL="1828800" algn="l" rtl="0" eaLnBrk="1" fontAlgn="base" hangingPunct="1">
              <a:spcBef>
                <a:spcPct val="0"/>
              </a:spcBef>
              <a:spcAft>
                <a:spcPct val="0"/>
              </a:spcAft>
              <a:defRPr sz="4400">
                <a:solidFill>
                  <a:srgbClr val="8C1919"/>
                </a:solidFill>
                <a:latin typeface="Arial" charset="0"/>
                <a:ea typeface="ＭＳ Ｐゴシック" pitchFamily="8" charset="-128"/>
              </a:defRPr>
            </a:lvl9pPr>
          </a:lstStyle>
          <a:p>
            <a:r>
              <a:rPr lang="en-US" sz="3200" b="1" dirty="0">
                <a:latin typeface="Calisto MT" panose="02040603050505030304" pitchFamily="18" charset="0"/>
              </a:rPr>
              <a:t>Amy Susman-Stillman, PhD</a:t>
            </a:r>
          </a:p>
          <a:p>
            <a:r>
              <a:rPr lang="en-US" sz="3200" b="1" dirty="0" smtClean="0">
                <a:latin typeface="Calisto MT" panose="02040603050505030304" pitchFamily="18" charset="0"/>
              </a:rPr>
              <a:t>Amanda L. Sullivan, PhD, LP</a:t>
            </a:r>
          </a:p>
          <a:p>
            <a:r>
              <a:rPr lang="en-US" sz="3200" b="1" dirty="0" smtClean="0">
                <a:latin typeface="Calisto MT" panose="02040603050505030304" pitchFamily="18" charset="0"/>
              </a:rPr>
              <a:t>Elyse M. Farnsworth, M.A.</a:t>
            </a:r>
            <a:r>
              <a:rPr lang="en-US" sz="2400" dirty="0">
                <a:latin typeface="Calisto MT" panose="02040603050505030304" pitchFamily="18" charset="0"/>
              </a:rPr>
              <a:t/>
            </a:r>
            <a:br>
              <a:rPr lang="en-US" sz="2400" dirty="0">
                <a:latin typeface="Calisto MT" panose="02040603050505030304" pitchFamily="18" charset="0"/>
              </a:rPr>
            </a:br>
            <a:endParaRPr lang="en-US" sz="2400" dirty="0" smtClean="0">
              <a:latin typeface="Calisto MT" panose="02040603050505030304" pitchFamily="18" charset="0"/>
            </a:endParaRPr>
          </a:p>
          <a:p>
            <a:endParaRPr lang="en-US" sz="2400" dirty="0">
              <a:latin typeface="Calisto MT" panose="02040603050505030304" pitchFamily="18" charset="0"/>
            </a:endParaRPr>
          </a:p>
        </p:txBody>
      </p:sp>
      <p:sp>
        <p:nvSpPr>
          <p:cNvPr id="2" name="Title 1"/>
          <p:cNvSpPr>
            <a:spLocks noGrp="1"/>
          </p:cNvSpPr>
          <p:nvPr>
            <p:ph type="ctrTitle"/>
          </p:nvPr>
        </p:nvSpPr>
        <p:spPr/>
        <p:txBody>
          <a:bodyPr/>
          <a:lstStyle/>
          <a:p>
            <a:r>
              <a:rPr lang="en-US" sz="4000" dirty="0"/>
              <a:t>Childcare Type and Quality among Subsidy Recipients with and without Special Needs</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Variables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85744082"/>
              </p:ext>
            </p:extLst>
          </p:nvPr>
        </p:nvGraphicFramePr>
        <p:xfrm>
          <a:off x="228600" y="1447800"/>
          <a:ext cx="86868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738494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Variables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69535420"/>
              </p:ext>
            </p:extLst>
          </p:nvPr>
        </p:nvGraphicFramePr>
        <p:xfrm>
          <a:off x="228600" y="1447800"/>
          <a:ext cx="86868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1557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Ecological Predictors of Type &amp; Quality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70214278"/>
              </p:ext>
            </p:extLst>
          </p:nvPr>
        </p:nvGraphicFramePr>
        <p:xfrm>
          <a:off x="228600" y="1447800"/>
          <a:ext cx="86868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119621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Does choice of care differ by special need status?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74527895"/>
              </p:ext>
            </p:extLst>
          </p:nvPr>
        </p:nvGraphicFramePr>
        <p:xfrm>
          <a:off x="228600" y="1447800"/>
          <a:ext cx="8686800" cy="4419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770812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choice of care differ by special needs status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16028675"/>
              </p:ext>
            </p:extLst>
          </p:nvPr>
        </p:nvGraphicFramePr>
        <p:xfrm>
          <a:off x="228600" y="1447800"/>
          <a:ext cx="8686800" cy="4419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128413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762000"/>
          </a:xfrm>
        </p:spPr>
        <p:txBody>
          <a:bodyPr/>
          <a:lstStyle/>
          <a:p>
            <a:r>
              <a:rPr lang="en-US" sz="3600" dirty="0" smtClean="0"/>
              <a:t>What Types of Care Are Accessed by Children with Special Needs?</a:t>
            </a:r>
            <a:endParaRPr lang="en-US" sz="3600" dirty="0"/>
          </a:p>
        </p:txBody>
      </p:sp>
      <p:graphicFrame>
        <p:nvGraphicFramePr>
          <p:cNvPr id="7" name="Chart 6"/>
          <p:cNvGraphicFramePr>
            <a:graphicFrameLocks/>
          </p:cNvGraphicFramePr>
          <p:nvPr>
            <p:extLst>
              <p:ext uri="{D42A27DB-BD31-4B8C-83A1-F6EECF244321}">
                <p14:modId xmlns:p14="http://schemas.microsoft.com/office/powerpoint/2010/main" val="2502119859"/>
              </p:ext>
            </p:extLst>
          </p:nvPr>
        </p:nvGraphicFramePr>
        <p:xfrm>
          <a:off x="225056" y="1295400"/>
          <a:ext cx="8842744" cy="4724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131191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800" dirty="0" smtClean="0"/>
              <a:t>What Predicts Use of Home or Center-Based Care by Subsidy-Eligible Children with Special Needs?</a:t>
            </a:r>
            <a:endParaRPr lang="en-US" sz="28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6908792"/>
              </p:ext>
            </p:extLst>
          </p:nvPr>
        </p:nvGraphicFramePr>
        <p:xfrm>
          <a:off x="228600" y="1416166"/>
          <a:ext cx="8686800" cy="3942080"/>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xmlns="" val="1404689572"/>
                    </a:ext>
                  </a:extLst>
                </a:gridCol>
                <a:gridCol w="2209800">
                  <a:extLst>
                    <a:ext uri="{9D8B030D-6E8A-4147-A177-3AD203B41FA5}">
                      <a16:colId xmlns:a16="http://schemas.microsoft.com/office/drawing/2014/main" xmlns="" val="2085350270"/>
                    </a:ext>
                  </a:extLst>
                </a:gridCol>
                <a:gridCol w="2171700">
                  <a:extLst>
                    <a:ext uri="{9D8B030D-6E8A-4147-A177-3AD203B41FA5}">
                      <a16:colId xmlns:a16="http://schemas.microsoft.com/office/drawing/2014/main" xmlns="" val="4135042150"/>
                    </a:ext>
                  </a:extLst>
                </a:gridCol>
                <a:gridCol w="2171700">
                  <a:extLst>
                    <a:ext uri="{9D8B030D-6E8A-4147-A177-3AD203B41FA5}">
                      <a16:colId xmlns:a16="http://schemas.microsoft.com/office/drawing/2014/main" xmlns="" val="2891046337"/>
                    </a:ext>
                  </a:extLst>
                </a:gridCol>
              </a:tblGrid>
              <a:tr h="370840">
                <a:tc>
                  <a:txBody>
                    <a:bodyPr/>
                    <a:lstStyle/>
                    <a:p>
                      <a:r>
                        <a:rPr lang="en-US" dirty="0" smtClean="0"/>
                        <a:t>  </a:t>
                      </a:r>
                      <a:endParaRPr lang="en-US" dirty="0"/>
                    </a:p>
                  </a:txBody>
                  <a:tcPr/>
                </a:tc>
                <a:tc>
                  <a:txBody>
                    <a:bodyPr/>
                    <a:lstStyle/>
                    <a:p>
                      <a:r>
                        <a:rPr lang="en-US" dirty="0" smtClean="0"/>
                        <a:t>9 months</a:t>
                      </a:r>
                      <a:endParaRPr lang="en-US" dirty="0"/>
                    </a:p>
                  </a:txBody>
                  <a:tcPr/>
                </a:tc>
                <a:tc>
                  <a:txBody>
                    <a:bodyPr/>
                    <a:lstStyle/>
                    <a:p>
                      <a:r>
                        <a:rPr lang="en-US" dirty="0" smtClean="0"/>
                        <a:t>2 years</a:t>
                      </a:r>
                      <a:endParaRPr lang="en-US" dirty="0"/>
                    </a:p>
                  </a:txBody>
                  <a:tcPr/>
                </a:tc>
                <a:tc>
                  <a:txBody>
                    <a:bodyPr/>
                    <a:lstStyle/>
                    <a:p>
                      <a:r>
                        <a:rPr lang="en-US" dirty="0" smtClean="0"/>
                        <a:t>4 years</a:t>
                      </a:r>
                      <a:endParaRPr lang="en-US" dirty="0"/>
                    </a:p>
                  </a:txBody>
                  <a:tcPr/>
                </a:tc>
                <a:extLst>
                  <a:ext uri="{0D108BD9-81ED-4DB2-BD59-A6C34878D82A}">
                    <a16:rowId xmlns:a16="http://schemas.microsoft.com/office/drawing/2014/main" xmlns="" val="3962485696"/>
                  </a:ext>
                </a:extLst>
              </a:tr>
              <a:tr h="370840">
                <a:tc>
                  <a:txBody>
                    <a:bodyPr/>
                    <a:lstStyle/>
                    <a:p>
                      <a:r>
                        <a:rPr lang="en-US" dirty="0" smtClean="0"/>
                        <a:t>1 or more siblings</a:t>
                      </a:r>
                      <a:endParaRPr lang="en-US" dirty="0"/>
                    </a:p>
                  </a:txBody>
                  <a:tcPr/>
                </a:tc>
                <a:tc>
                  <a:txBody>
                    <a:bodyPr/>
                    <a:lstStyle/>
                    <a:p>
                      <a:r>
                        <a:rPr lang="en-US" dirty="0" smtClean="0"/>
                        <a:t>       Home </a:t>
                      </a:r>
                    </a:p>
                    <a:p>
                      <a:r>
                        <a:rPr lang="en-US" dirty="0" smtClean="0"/>
                        <a:t>                    Center</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Center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Home &amp; Center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a:t>
                      </a:r>
                    </a:p>
                  </a:txBody>
                  <a:tcPr/>
                </a:tc>
                <a:extLst>
                  <a:ext uri="{0D108BD9-81ED-4DB2-BD59-A6C34878D82A}">
                    <a16:rowId xmlns:a16="http://schemas.microsoft.com/office/drawing/2014/main" xmlns="" val="3772828082"/>
                  </a:ext>
                </a:extLst>
              </a:tr>
              <a:tr h="370840">
                <a:tc>
                  <a:txBody>
                    <a:bodyPr/>
                    <a:lstStyle/>
                    <a:p>
                      <a:r>
                        <a:rPr lang="en-US" dirty="0" smtClean="0"/>
                        <a:t>Unmarried parents</a:t>
                      </a:r>
                      <a:endParaRPr lang="en-US" dirty="0"/>
                    </a:p>
                  </a:txBody>
                  <a:tcPr/>
                </a:tc>
                <a:tc>
                  <a:txBody>
                    <a:bodyPr/>
                    <a:lstStyle/>
                    <a:p>
                      <a:r>
                        <a:rPr lang="en-US" dirty="0" smtClean="0"/>
                        <a:t>   Home &amp;</a:t>
                      </a:r>
                      <a:r>
                        <a:rPr lang="en-US" baseline="0" dirty="0" smtClean="0"/>
                        <a:t> Center</a:t>
                      </a:r>
                      <a:endParaRPr lang="en-US"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Home &amp; Center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a:t>
                      </a:r>
                    </a:p>
                  </a:txBody>
                  <a:tcPr/>
                </a:tc>
                <a:extLst>
                  <a:ext uri="{0D108BD9-81ED-4DB2-BD59-A6C34878D82A}">
                    <a16:rowId xmlns:a16="http://schemas.microsoft.com/office/drawing/2014/main" xmlns="" val="1283710485"/>
                  </a:ext>
                </a:extLst>
              </a:tr>
              <a:tr h="370840">
                <a:tc>
                  <a:txBody>
                    <a:bodyPr/>
                    <a:lstStyle/>
                    <a:p>
                      <a:r>
                        <a:rPr lang="en-US" dirty="0" smtClean="0"/>
                        <a:t>Maternal work status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Home &amp; Center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Home &amp; Center</a:t>
                      </a:r>
                    </a:p>
                  </a:txBody>
                  <a:tcPr/>
                </a:tc>
                <a:tc>
                  <a:txBody>
                    <a:bodyPr/>
                    <a:lstStyle/>
                    <a:p>
                      <a:r>
                        <a:rPr lang="en-US" dirty="0" smtClean="0"/>
                        <a:t>   </a:t>
                      </a:r>
                      <a:r>
                        <a:rPr lang="en-US" baseline="0" dirty="0" smtClean="0"/>
                        <a:t> Home &amp; </a:t>
                      </a:r>
                      <a:r>
                        <a:rPr lang="en-US" dirty="0" smtClean="0"/>
                        <a:t>Center</a:t>
                      </a:r>
                    </a:p>
                    <a:p>
                      <a:r>
                        <a:rPr lang="en-US" baseline="0" dirty="0" smtClean="0"/>
                        <a:t>   </a:t>
                      </a:r>
                      <a:r>
                        <a:rPr lang="en-US" dirty="0" smtClean="0"/>
                        <a:t> </a:t>
                      </a:r>
                      <a:endParaRPr lang="en-US" dirty="0"/>
                    </a:p>
                  </a:txBody>
                  <a:tcPr/>
                </a:tc>
                <a:extLst>
                  <a:ext uri="{0D108BD9-81ED-4DB2-BD59-A6C34878D82A}">
                    <a16:rowId xmlns:a16="http://schemas.microsoft.com/office/drawing/2014/main" xmlns="" val="950276860"/>
                  </a:ext>
                </a:extLst>
              </a:tr>
              <a:tr h="370840">
                <a:tc>
                  <a:txBody>
                    <a:bodyPr/>
                    <a:lstStyle/>
                    <a:p>
                      <a:r>
                        <a:rPr lang="en-US" dirty="0" smtClean="0"/>
                        <a:t>HS or less (v. &gt; HS)</a:t>
                      </a:r>
                      <a:endParaRPr lang="en-US" dirty="0"/>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Center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a:t>
                      </a:r>
                    </a:p>
                  </a:txBody>
                  <a:tcPr/>
                </a:tc>
                <a:tc>
                  <a:txBody>
                    <a:bodyPr/>
                    <a:lstStyle/>
                    <a:p>
                      <a:endParaRPr lang="en-US" dirty="0"/>
                    </a:p>
                  </a:txBody>
                  <a:tcPr/>
                </a:tc>
                <a:extLst>
                  <a:ext uri="{0D108BD9-81ED-4DB2-BD59-A6C34878D82A}">
                    <a16:rowId xmlns:a16="http://schemas.microsoft.com/office/drawing/2014/main" xmlns="" val="2780518484"/>
                  </a:ext>
                </a:extLst>
              </a:tr>
              <a:tr h="370840">
                <a:tc>
                  <a:txBody>
                    <a:bodyPr/>
                    <a:lstStyle/>
                    <a:p>
                      <a:r>
                        <a:rPr lang="en-US" dirty="0" smtClean="0"/>
                        <a:t>No healthcare subsidies</a:t>
                      </a:r>
                      <a:endParaRPr lang="en-US" dirty="0"/>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mtClean="0"/>
                        <a:t>    Center</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a:t>
                      </a:r>
                    </a:p>
                  </a:txBody>
                  <a:tcPr/>
                </a:tc>
                <a:tc>
                  <a:txBody>
                    <a:bodyPr/>
                    <a:lstStyle/>
                    <a:p>
                      <a:endParaRPr lang="en-US"/>
                    </a:p>
                  </a:txBody>
                  <a:tcPr/>
                </a:tc>
                <a:extLst>
                  <a:ext uri="{0D108BD9-81ED-4DB2-BD59-A6C34878D82A}">
                    <a16:rowId xmlns:a16="http://schemas.microsoft.com/office/drawing/2014/main" xmlns="" val="3783041282"/>
                  </a:ext>
                </a:extLst>
              </a:tr>
              <a:tr h="370840">
                <a:tc>
                  <a:txBody>
                    <a:bodyPr/>
                    <a:lstStyle/>
                    <a:p>
                      <a:r>
                        <a:rPr lang="en-US" dirty="0" smtClean="0"/>
                        <a:t>Region</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Center (South)</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xmlns="" val="2453608044"/>
                  </a:ext>
                </a:extLst>
              </a:tr>
            </a:tbl>
          </a:graphicData>
        </a:graphic>
      </p:graphicFrame>
      <p:sp>
        <p:nvSpPr>
          <p:cNvPr id="8" name="TextBox 7"/>
          <p:cNvSpPr txBox="1"/>
          <p:nvPr/>
        </p:nvSpPr>
        <p:spPr>
          <a:xfrm>
            <a:off x="381000" y="5358246"/>
            <a:ext cx="8382000" cy="584775"/>
          </a:xfrm>
          <a:prstGeom prst="rect">
            <a:avLst/>
          </a:prstGeom>
          <a:noFill/>
        </p:spPr>
        <p:txBody>
          <a:bodyPr wrap="square" rtlCol="0">
            <a:spAutoFit/>
          </a:bodyPr>
          <a:lstStyle/>
          <a:p>
            <a:r>
              <a:rPr lang="en-US" sz="1600" dirty="0" smtClean="0"/>
              <a:t>Gender, race, home language not English, </a:t>
            </a:r>
            <a:r>
              <a:rPr lang="en-US" sz="1600" dirty="0"/>
              <a:t>m</a:t>
            </a:r>
            <a:r>
              <a:rPr lang="en-US" sz="1600" dirty="0" smtClean="0"/>
              <a:t>aternal age, use of food subsidies non-significant</a:t>
            </a:r>
            <a:endParaRPr lang="en-US" sz="1600" dirty="0"/>
          </a:p>
        </p:txBody>
      </p:sp>
      <p:sp>
        <p:nvSpPr>
          <p:cNvPr id="2" name="Down Arrow 1"/>
          <p:cNvSpPr/>
          <p:nvPr/>
        </p:nvSpPr>
        <p:spPr bwMode="auto">
          <a:xfrm>
            <a:off x="2743200" y="1905000"/>
            <a:ext cx="76200" cy="228600"/>
          </a:xfrm>
          <a:prstGeom prst="downArrow">
            <a:avLst>
              <a:gd name="adj1" fmla="val 50000"/>
              <a:gd name="adj2" fmla="val 53934"/>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 charset="-128"/>
            </a:endParaRPr>
          </a:p>
        </p:txBody>
      </p:sp>
      <p:sp>
        <p:nvSpPr>
          <p:cNvPr id="3" name="Up Arrow 2"/>
          <p:cNvSpPr/>
          <p:nvPr/>
        </p:nvSpPr>
        <p:spPr bwMode="auto">
          <a:xfrm>
            <a:off x="3581400" y="2133600"/>
            <a:ext cx="76200" cy="228600"/>
          </a:xfrm>
          <a:prstGeom prst="up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 charset="-128"/>
            </a:endParaRPr>
          </a:p>
        </p:txBody>
      </p:sp>
      <p:sp>
        <p:nvSpPr>
          <p:cNvPr id="4" name="Down Arrow 3"/>
          <p:cNvSpPr/>
          <p:nvPr/>
        </p:nvSpPr>
        <p:spPr bwMode="auto">
          <a:xfrm>
            <a:off x="4648200" y="1905000"/>
            <a:ext cx="121919" cy="297873"/>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 charset="-128"/>
            </a:endParaRPr>
          </a:p>
        </p:txBody>
      </p:sp>
      <p:sp>
        <p:nvSpPr>
          <p:cNvPr id="10" name="Up Arrow 9"/>
          <p:cNvSpPr/>
          <p:nvPr/>
        </p:nvSpPr>
        <p:spPr bwMode="auto">
          <a:xfrm flipH="1">
            <a:off x="2438824" y="2476039"/>
            <a:ext cx="151974" cy="297873"/>
          </a:xfrm>
          <a:prstGeom prst="up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 charset="-128"/>
            </a:endParaRPr>
          </a:p>
        </p:txBody>
      </p:sp>
      <p:sp>
        <p:nvSpPr>
          <p:cNvPr id="11" name="Up Arrow 10"/>
          <p:cNvSpPr/>
          <p:nvPr/>
        </p:nvSpPr>
        <p:spPr bwMode="auto">
          <a:xfrm flipH="1">
            <a:off x="4653047" y="2476039"/>
            <a:ext cx="117071" cy="305261"/>
          </a:xfrm>
          <a:prstGeom prst="up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ＭＳ Ｐゴシック" pitchFamily="8" charset="-128"/>
              </a:rPr>
              <a:t> </a:t>
            </a:r>
          </a:p>
        </p:txBody>
      </p:sp>
      <p:sp>
        <p:nvSpPr>
          <p:cNvPr id="15" name="Down Arrow 14"/>
          <p:cNvSpPr/>
          <p:nvPr/>
        </p:nvSpPr>
        <p:spPr bwMode="auto">
          <a:xfrm>
            <a:off x="4675908" y="3487304"/>
            <a:ext cx="152400" cy="457200"/>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 charset="-128"/>
            </a:endParaRPr>
          </a:p>
        </p:txBody>
      </p:sp>
      <p:sp>
        <p:nvSpPr>
          <p:cNvPr id="16" name="Down Arrow 15"/>
          <p:cNvSpPr/>
          <p:nvPr/>
        </p:nvSpPr>
        <p:spPr bwMode="auto">
          <a:xfrm>
            <a:off x="4641270" y="4212935"/>
            <a:ext cx="152400" cy="457200"/>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 charset="-128"/>
            </a:endParaRPr>
          </a:p>
        </p:txBody>
      </p:sp>
      <p:sp>
        <p:nvSpPr>
          <p:cNvPr id="17" name="Down Arrow 16"/>
          <p:cNvSpPr/>
          <p:nvPr/>
        </p:nvSpPr>
        <p:spPr bwMode="auto">
          <a:xfrm>
            <a:off x="6770716" y="1890490"/>
            <a:ext cx="121919" cy="297873"/>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 charset="-128"/>
            </a:endParaRPr>
          </a:p>
        </p:txBody>
      </p:sp>
      <p:sp>
        <p:nvSpPr>
          <p:cNvPr id="20" name="Up Arrow 19"/>
          <p:cNvSpPr/>
          <p:nvPr/>
        </p:nvSpPr>
        <p:spPr bwMode="auto">
          <a:xfrm flipH="1">
            <a:off x="2396833" y="4835467"/>
            <a:ext cx="193965" cy="349827"/>
          </a:xfrm>
          <a:prstGeom prst="up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ＭＳ Ｐゴシック" pitchFamily="8" charset="-128"/>
              </a:rPr>
              <a:t> </a:t>
            </a:r>
          </a:p>
        </p:txBody>
      </p:sp>
      <p:sp>
        <p:nvSpPr>
          <p:cNvPr id="18" name="Down Arrow 17"/>
          <p:cNvSpPr/>
          <p:nvPr/>
        </p:nvSpPr>
        <p:spPr bwMode="auto">
          <a:xfrm flipH="1">
            <a:off x="2352573" y="2826575"/>
            <a:ext cx="238225" cy="391490"/>
          </a:xfrm>
          <a:prstGeom prst="downArrow">
            <a:avLst>
              <a:gd name="adj1" fmla="val 50000"/>
              <a:gd name="adj2" fmla="val 51673"/>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 charset="-128"/>
            </a:endParaRPr>
          </a:p>
        </p:txBody>
      </p:sp>
      <p:sp>
        <p:nvSpPr>
          <p:cNvPr id="21" name="Down Arrow 20"/>
          <p:cNvSpPr/>
          <p:nvPr/>
        </p:nvSpPr>
        <p:spPr bwMode="auto">
          <a:xfrm flipH="1">
            <a:off x="4648200" y="2845044"/>
            <a:ext cx="238225" cy="391490"/>
          </a:xfrm>
          <a:prstGeom prst="downArrow">
            <a:avLst>
              <a:gd name="adj1" fmla="val 50000"/>
              <a:gd name="adj2" fmla="val 51673"/>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 charset="-128"/>
            </a:endParaRPr>
          </a:p>
        </p:txBody>
      </p:sp>
      <p:sp>
        <p:nvSpPr>
          <p:cNvPr id="22" name="Down Arrow 21"/>
          <p:cNvSpPr/>
          <p:nvPr/>
        </p:nvSpPr>
        <p:spPr bwMode="auto">
          <a:xfrm flipH="1">
            <a:off x="6781800" y="2891691"/>
            <a:ext cx="238225" cy="391490"/>
          </a:xfrm>
          <a:prstGeom prst="downArrow">
            <a:avLst>
              <a:gd name="adj1" fmla="val 50000"/>
              <a:gd name="adj2" fmla="val 51673"/>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 charset="-128"/>
            </a:endParaRPr>
          </a:p>
        </p:txBody>
      </p:sp>
    </p:spTree>
    <p:extLst>
      <p:ext uri="{BB962C8B-B14F-4D97-AF65-F5344CB8AC3E}">
        <p14:creationId xmlns:p14="http://schemas.microsoft.com/office/powerpoint/2010/main" val="20828211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143000"/>
          </a:xfrm>
        </p:spPr>
        <p:txBody>
          <a:bodyPr/>
          <a:lstStyle/>
          <a:p>
            <a:pPr algn="ctr"/>
            <a:r>
              <a:rPr lang="en-US" dirty="0" err="1" smtClean="0"/>
              <a:t>Caregiver:Child</a:t>
            </a:r>
            <a:r>
              <a:rPr lang="en-US" dirty="0" smtClean="0"/>
              <a:t> and </a:t>
            </a:r>
            <a:br>
              <a:rPr lang="en-US" dirty="0" smtClean="0"/>
            </a:br>
            <a:r>
              <a:rPr lang="en-US" dirty="0" smtClean="0"/>
              <a:t>Hours of Care</a:t>
            </a:r>
            <a:endParaRPr lang="en-US" dirty="0"/>
          </a:p>
        </p:txBody>
      </p:sp>
      <p:sp>
        <p:nvSpPr>
          <p:cNvPr id="3" name="Content Placeholder 2"/>
          <p:cNvSpPr>
            <a:spLocks noGrp="1"/>
          </p:cNvSpPr>
          <p:nvPr>
            <p:ph idx="1"/>
          </p:nvPr>
        </p:nvSpPr>
        <p:spPr/>
        <p:txBody>
          <a:bodyPr/>
          <a:lstStyle/>
          <a:p>
            <a:pPr marL="0" indent="0">
              <a:buNone/>
            </a:pPr>
            <a:r>
              <a:rPr lang="en-US" dirty="0" smtClean="0"/>
              <a:t>Subsidy-using children with special needs, compared to their non-subsidy-using peers with special needs:</a:t>
            </a:r>
            <a:endParaRPr lang="en-US" dirty="0"/>
          </a:p>
          <a:p>
            <a:r>
              <a:rPr lang="en-US" dirty="0" smtClean="0"/>
              <a:t>were more likely to experience </a:t>
            </a:r>
            <a:r>
              <a:rPr lang="en-US" dirty="0" err="1" smtClean="0"/>
              <a:t>caregiver:child</a:t>
            </a:r>
            <a:r>
              <a:rPr lang="en-US" dirty="0" smtClean="0"/>
              <a:t> that did not meet quality standards</a:t>
            </a:r>
          </a:p>
          <a:p>
            <a:r>
              <a:rPr lang="en-US" dirty="0"/>
              <a:t>used more hours of care than non-subsidy-using children with special </a:t>
            </a:r>
            <a:r>
              <a:rPr lang="en-US" dirty="0" smtClean="0"/>
              <a:t>needs</a:t>
            </a:r>
            <a:endParaRPr lang="en-US" dirty="0"/>
          </a:p>
          <a:p>
            <a:pPr marL="0" lvl="0" indent="0" fontAlgn="auto">
              <a:spcBef>
                <a:spcPts val="0"/>
              </a:spcBef>
              <a:spcAft>
                <a:spcPts val="0"/>
              </a:spcAft>
              <a:buClrTx/>
              <a:buNone/>
              <a:defRPr/>
            </a:pPr>
            <a:r>
              <a:rPr lang="en-US" dirty="0" smtClean="0"/>
              <a:t>	(</a:t>
            </a:r>
            <a:r>
              <a:rPr lang="en-US" dirty="0"/>
              <a:t>all z scores significant at p &lt; .05)</a:t>
            </a:r>
          </a:p>
          <a:p>
            <a:endParaRPr lang="en-US" dirty="0"/>
          </a:p>
          <a:p>
            <a:pPr marL="0" indent="0">
              <a:buNone/>
            </a:pPr>
            <a:endParaRPr lang="en-US" dirty="0"/>
          </a:p>
        </p:txBody>
      </p:sp>
    </p:spTree>
    <p:extLst>
      <p:ext uri="{BB962C8B-B14F-4D97-AF65-F5344CB8AC3E}">
        <p14:creationId xmlns:p14="http://schemas.microsoft.com/office/powerpoint/2010/main" val="37228060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762000"/>
          </a:xfrm>
        </p:spPr>
        <p:txBody>
          <a:bodyPr/>
          <a:lstStyle/>
          <a:p>
            <a:r>
              <a:rPr lang="en-US" sz="3600" dirty="0">
                <a:solidFill>
                  <a:srgbClr val="C00000"/>
                </a:solidFill>
              </a:rPr>
              <a:t>What is the quality of care accessed by subsidized children with special needs?</a:t>
            </a:r>
          </a:p>
        </p:txBody>
      </p:sp>
      <p:graphicFrame>
        <p:nvGraphicFramePr>
          <p:cNvPr id="15" name="Content Placeholder 14"/>
          <p:cNvGraphicFramePr>
            <a:graphicFrameLocks noGrp="1"/>
          </p:cNvGraphicFramePr>
          <p:nvPr>
            <p:ph idx="1"/>
            <p:extLst>
              <p:ext uri="{D42A27DB-BD31-4B8C-83A1-F6EECF244321}">
                <p14:modId xmlns:p14="http://schemas.microsoft.com/office/powerpoint/2010/main" val="3609219046"/>
              </p:ext>
            </p:extLst>
          </p:nvPr>
        </p:nvGraphicFramePr>
        <p:xfrm>
          <a:off x="228600" y="1447800"/>
          <a:ext cx="86868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2057400" y="1371600"/>
            <a:ext cx="5334000" cy="1200329"/>
          </a:xfrm>
          <a:prstGeom prst="rect">
            <a:avLst/>
          </a:prstGeom>
          <a:noFill/>
        </p:spPr>
        <p:txBody>
          <a:bodyPr wrap="square" rtlCol="0">
            <a:spAutoFit/>
          </a:bodyPr>
          <a:lstStyle/>
          <a:p>
            <a:pPr lvl="0"/>
            <a:r>
              <a:rPr lang="en-US" b="1" dirty="0"/>
              <a:t>No consistent improvement in </a:t>
            </a:r>
            <a:r>
              <a:rPr lang="en-US" b="1" dirty="0" smtClean="0"/>
              <a:t>access to </a:t>
            </a:r>
            <a:r>
              <a:rPr lang="en-US" b="1" dirty="0"/>
              <a:t>quality care</a:t>
            </a:r>
          </a:p>
          <a:p>
            <a:endParaRPr lang="en-US" dirty="0"/>
          </a:p>
        </p:txBody>
      </p:sp>
    </p:spTree>
    <p:extLst>
      <p:ext uri="{BB962C8B-B14F-4D97-AF65-F5344CB8AC3E}">
        <p14:creationId xmlns:p14="http://schemas.microsoft.com/office/powerpoint/2010/main" val="16730035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28297311"/>
              </p:ext>
            </p:extLst>
          </p:nvPr>
        </p:nvGraphicFramePr>
        <p:xfrm>
          <a:off x="228600" y="1447800"/>
          <a:ext cx="86868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85466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a:t>
            </a:r>
            <a:endParaRPr lang="en-US" dirty="0"/>
          </a:p>
        </p:txBody>
      </p:sp>
      <p:sp>
        <p:nvSpPr>
          <p:cNvPr id="3" name="Content Placeholder 2"/>
          <p:cNvSpPr>
            <a:spLocks noGrp="1"/>
          </p:cNvSpPr>
          <p:nvPr>
            <p:ph idx="1"/>
          </p:nvPr>
        </p:nvSpPr>
        <p:spPr/>
        <p:txBody>
          <a:bodyPr/>
          <a:lstStyle/>
          <a:p>
            <a:r>
              <a:rPr lang="en-US" dirty="0" smtClean="0"/>
              <a:t>CCDBG Reauthorization</a:t>
            </a:r>
          </a:p>
          <a:p>
            <a:r>
              <a:rPr lang="en-US" dirty="0" smtClean="0"/>
              <a:t>OPRE interest in special populations</a:t>
            </a:r>
          </a:p>
          <a:p>
            <a:pPr lvl="1"/>
            <a:r>
              <a:rPr lang="en-US" dirty="0" smtClean="0"/>
              <a:t>Differences in early care and education experiences? </a:t>
            </a:r>
          </a:p>
          <a:p>
            <a:pPr lvl="1"/>
            <a:r>
              <a:rPr lang="en-US" dirty="0" smtClean="0"/>
              <a:t>Benefits from subsidies equally experienced?</a:t>
            </a:r>
          </a:p>
          <a:p>
            <a:pPr lvl="1"/>
            <a:r>
              <a:rPr lang="en-US" dirty="0" smtClean="0"/>
              <a:t>Unique considerations? </a:t>
            </a:r>
            <a:endParaRPr lang="en-US" dirty="0"/>
          </a:p>
        </p:txBody>
      </p:sp>
    </p:spTree>
    <p:extLst>
      <p:ext uri="{BB962C8B-B14F-4D97-AF65-F5344CB8AC3E}">
        <p14:creationId xmlns:p14="http://schemas.microsoft.com/office/powerpoint/2010/main" val="3812305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Implications</a:t>
            </a:r>
            <a:endParaRPr lang="en-US" dirty="0"/>
          </a:p>
        </p:txBody>
      </p:sp>
      <p:sp>
        <p:nvSpPr>
          <p:cNvPr id="6" name="Content Placeholder 5"/>
          <p:cNvSpPr>
            <a:spLocks noGrp="1"/>
          </p:cNvSpPr>
          <p:nvPr>
            <p:ph idx="1"/>
          </p:nvPr>
        </p:nvSpPr>
        <p:spPr>
          <a:xfrm>
            <a:off x="228600" y="1447800"/>
            <a:ext cx="8763000" cy="4419600"/>
          </a:xfrm>
        </p:spPr>
        <p:txBody>
          <a:bodyPr/>
          <a:lstStyle/>
          <a:p>
            <a:r>
              <a:rPr lang="en-US" sz="2800" dirty="0" smtClean="0"/>
              <a:t>Attention needs to be paid to the quality of care accessed by families with children who have special needs, both on the parent/consumer end and the provider end.</a:t>
            </a:r>
            <a:endParaRPr lang="en-US" sz="2800" dirty="0"/>
          </a:p>
          <a:p>
            <a:r>
              <a:rPr lang="en-US" sz="2800" dirty="0" smtClean="0"/>
              <a:t>Family characteristics not necessarily consistent predictors of care for children with special needs.</a:t>
            </a:r>
          </a:p>
          <a:p>
            <a:r>
              <a:rPr lang="en-US" sz="2800" dirty="0" smtClean="0"/>
              <a:t>Parental underutilization of subsidy because quality is harder to access? </a:t>
            </a:r>
            <a:endParaRPr lang="en-US" sz="2400" dirty="0" smtClean="0"/>
          </a:p>
        </p:txBody>
      </p:sp>
    </p:spTree>
    <p:extLst>
      <p:ext uri="{BB962C8B-B14F-4D97-AF65-F5344CB8AC3E}">
        <p14:creationId xmlns:p14="http://schemas.microsoft.com/office/powerpoint/2010/main" val="41431446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Thank you </a:t>
            </a:r>
            <a:endParaRPr lang="en-US" dirty="0"/>
          </a:p>
        </p:txBody>
      </p:sp>
      <p:sp>
        <p:nvSpPr>
          <p:cNvPr id="6" name="Content Placeholder 5"/>
          <p:cNvSpPr>
            <a:spLocks noGrp="1"/>
          </p:cNvSpPr>
          <p:nvPr>
            <p:ph idx="1"/>
          </p:nvPr>
        </p:nvSpPr>
        <p:spPr/>
        <p:txBody>
          <a:bodyPr/>
          <a:lstStyle/>
          <a:p>
            <a:pPr marL="0" indent="0">
              <a:buNone/>
            </a:pPr>
            <a:r>
              <a:rPr lang="en-US" dirty="0" smtClean="0"/>
              <a:t>For more information, please contact:</a:t>
            </a:r>
          </a:p>
          <a:p>
            <a:pPr marL="0" indent="0">
              <a:buNone/>
            </a:pPr>
            <a:endParaRPr lang="en-US" dirty="0" smtClean="0"/>
          </a:p>
          <a:p>
            <a:pPr marL="0" indent="0">
              <a:buNone/>
            </a:pPr>
            <a:r>
              <a:rPr lang="en-US" dirty="0" smtClean="0"/>
              <a:t>Amanda Sullivan, </a:t>
            </a:r>
            <a:r>
              <a:rPr lang="en-US" dirty="0" smtClean="0">
                <a:hlinkClick r:id="rId2"/>
              </a:rPr>
              <a:t>asulliv@umn.edu</a:t>
            </a:r>
            <a:endParaRPr lang="en-US" dirty="0" smtClean="0"/>
          </a:p>
          <a:p>
            <a:pPr marL="0" indent="0">
              <a:buNone/>
            </a:pPr>
            <a:r>
              <a:rPr lang="en-US" dirty="0" smtClean="0"/>
              <a:t>Amy </a:t>
            </a:r>
            <a:r>
              <a:rPr lang="en-US" dirty="0" err="1" smtClean="0"/>
              <a:t>Susman-Stillman</a:t>
            </a:r>
            <a:r>
              <a:rPr lang="en-US" dirty="0" smtClean="0"/>
              <a:t>, </a:t>
            </a:r>
            <a:r>
              <a:rPr lang="en-US" dirty="0" smtClean="0">
                <a:hlinkClick r:id="rId3"/>
              </a:rPr>
              <a:t>asusman@umn.edu</a:t>
            </a:r>
            <a:endParaRPr lang="en-US" dirty="0" smtClean="0"/>
          </a:p>
          <a:p>
            <a:pPr marL="0" indent="0">
              <a:buNone/>
            </a:pPr>
            <a:endParaRPr lang="en-US" dirty="0"/>
          </a:p>
          <a:p>
            <a:pPr marL="0" indent="0">
              <a:buNone/>
            </a:pPr>
            <a:r>
              <a:rPr lang="en-US" dirty="0" smtClean="0"/>
              <a:t>Visit </a:t>
            </a:r>
            <a:r>
              <a:rPr lang="en-US" dirty="0" smtClean="0">
                <a:hlinkClick r:id="rId4"/>
              </a:rPr>
              <a:t>www.cehd.umn.edu/ceed/projects/subsidyutilization/default.html</a:t>
            </a:r>
            <a:r>
              <a:rPr lang="en-US" dirty="0" smtClean="0"/>
              <a:t> </a:t>
            </a:r>
            <a:endParaRPr lang="en-US" dirty="0"/>
          </a:p>
        </p:txBody>
      </p:sp>
    </p:spTree>
    <p:extLst>
      <p:ext uri="{BB962C8B-B14F-4D97-AF65-F5344CB8AC3E}">
        <p14:creationId xmlns:p14="http://schemas.microsoft.com/office/powerpoint/2010/main" val="4211931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CCBDG Allows State Flexibility</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92571591"/>
              </p:ext>
            </p:extLst>
          </p:nvPr>
        </p:nvGraphicFramePr>
        <p:xfrm>
          <a:off x="228600" y="1447800"/>
          <a:ext cx="86868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017761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choice of care differ by special need status?</a:t>
            </a:r>
            <a:endParaRPr lang="en-US" dirty="0"/>
          </a:p>
        </p:txBody>
      </p:sp>
      <p:sp>
        <p:nvSpPr>
          <p:cNvPr id="11" name="Content Placeholder 10"/>
          <p:cNvSpPr>
            <a:spLocks noGrp="1"/>
          </p:cNvSpPr>
          <p:nvPr>
            <p:ph idx="1"/>
          </p:nvPr>
        </p:nvSpPr>
        <p:spPr>
          <a:xfrm>
            <a:off x="228600" y="2514600"/>
            <a:ext cx="8686800" cy="3352800"/>
          </a:xfrm>
        </p:spPr>
        <p:txBody>
          <a:bodyPr/>
          <a:lstStyle/>
          <a:p>
            <a:pPr marL="0" indent="0">
              <a:buNone/>
            </a:pPr>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34776991"/>
              </p:ext>
            </p:extLst>
          </p:nvPr>
        </p:nvGraphicFramePr>
        <p:xfrm>
          <a:off x="381000" y="1676400"/>
          <a:ext cx="8305800" cy="4038600"/>
        </p:xfrm>
        <a:graphic>
          <a:graphicData uri="http://schemas.openxmlformats.org/drawingml/2006/table">
            <a:tbl>
              <a:tblPr firstRow="1" bandRow="1">
                <a:tableStyleId>{5C22544A-7EE6-4342-B048-85BDC9FD1C3A}</a:tableStyleId>
              </a:tblPr>
              <a:tblGrid>
                <a:gridCol w="2076450">
                  <a:extLst>
                    <a:ext uri="{9D8B030D-6E8A-4147-A177-3AD203B41FA5}">
                      <a16:colId xmlns:a16="http://schemas.microsoft.com/office/drawing/2014/main" xmlns="" val="3570931840"/>
                    </a:ext>
                  </a:extLst>
                </a:gridCol>
                <a:gridCol w="2076450">
                  <a:extLst>
                    <a:ext uri="{9D8B030D-6E8A-4147-A177-3AD203B41FA5}">
                      <a16:colId xmlns:a16="http://schemas.microsoft.com/office/drawing/2014/main" xmlns="" val="2539499424"/>
                    </a:ext>
                  </a:extLst>
                </a:gridCol>
                <a:gridCol w="2076450">
                  <a:extLst>
                    <a:ext uri="{9D8B030D-6E8A-4147-A177-3AD203B41FA5}">
                      <a16:colId xmlns:a16="http://schemas.microsoft.com/office/drawing/2014/main" xmlns="" val="4069063714"/>
                    </a:ext>
                  </a:extLst>
                </a:gridCol>
                <a:gridCol w="2076450">
                  <a:extLst>
                    <a:ext uri="{9D8B030D-6E8A-4147-A177-3AD203B41FA5}">
                      <a16:colId xmlns:a16="http://schemas.microsoft.com/office/drawing/2014/main" xmlns="" val="3046422354"/>
                    </a:ext>
                  </a:extLst>
                </a:gridCol>
              </a:tblGrid>
              <a:tr h="1346200">
                <a:tc>
                  <a:txBody>
                    <a:bodyPr/>
                    <a:lstStyle/>
                    <a:p>
                      <a:endParaRPr lang="en-US" dirty="0"/>
                    </a:p>
                  </a:txBody>
                  <a:tcPr/>
                </a:tc>
                <a:tc>
                  <a:txBody>
                    <a:bodyPr/>
                    <a:lstStyle/>
                    <a:p>
                      <a:r>
                        <a:rPr lang="en-US" sz="2400" dirty="0" smtClean="0"/>
                        <a:t>9 months</a:t>
                      </a:r>
                      <a:endParaRPr lang="en-US" sz="2400" dirty="0"/>
                    </a:p>
                  </a:txBody>
                  <a:tcPr/>
                </a:tc>
                <a:tc>
                  <a:txBody>
                    <a:bodyPr/>
                    <a:lstStyle/>
                    <a:p>
                      <a:r>
                        <a:rPr lang="en-US" sz="2400" dirty="0" smtClean="0"/>
                        <a:t>2 years</a:t>
                      </a:r>
                      <a:endParaRPr lang="en-US" sz="2400" dirty="0"/>
                    </a:p>
                  </a:txBody>
                  <a:tcPr/>
                </a:tc>
                <a:tc>
                  <a:txBody>
                    <a:bodyPr/>
                    <a:lstStyle/>
                    <a:p>
                      <a:r>
                        <a:rPr lang="en-US" sz="2400" dirty="0" smtClean="0"/>
                        <a:t>4 years</a:t>
                      </a:r>
                      <a:endParaRPr lang="en-US" sz="2400" dirty="0"/>
                    </a:p>
                  </a:txBody>
                  <a:tcPr/>
                </a:tc>
                <a:extLst>
                  <a:ext uri="{0D108BD9-81ED-4DB2-BD59-A6C34878D82A}">
                    <a16:rowId xmlns:a16="http://schemas.microsoft.com/office/drawing/2014/main" xmlns="" val="3210010341"/>
                  </a:ext>
                </a:extLst>
              </a:tr>
              <a:tr h="1346200">
                <a:tc>
                  <a:txBody>
                    <a:bodyPr/>
                    <a:lstStyle/>
                    <a:p>
                      <a:r>
                        <a:rPr lang="en-US" sz="2400" b="1" dirty="0" smtClean="0"/>
                        <a:t>Subsidized</a:t>
                      </a:r>
                      <a:r>
                        <a:rPr lang="en-US" sz="2400" b="1" baseline="0" dirty="0" smtClean="0"/>
                        <a:t> special needs</a:t>
                      </a:r>
                      <a:endParaRPr lang="en-US" sz="2400" b="1" dirty="0"/>
                    </a:p>
                  </a:txBody>
                  <a:tcPr/>
                </a:tc>
                <a:tc>
                  <a:txBody>
                    <a:bodyPr/>
                    <a:lstStyle/>
                    <a:p>
                      <a:r>
                        <a:rPr lang="en-US" b="1" dirty="0" smtClean="0"/>
                        <a:t>Home-based</a:t>
                      </a:r>
                      <a:r>
                        <a:rPr lang="en-US" baseline="0" dirty="0" smtClean="0"/>
                        <a:t> </a:t>
                      </a:r>
                    </a:p>
                    <a:p>
                      <a:endParaRPr lang="en-US" baseline="0" dirty="0" smtClean="0"/>
                    </a:p>
                    <a:p>
                      <a:r>
                        <a:rPr lang="en-US" b="1" baseline="0" dirty="0" smtClean="0"/>
                        <a:t>Center-based </a:t>
                      </a:r>
                      <a:endParaRPr lang="en-US" b="1" dirty="0"/>
                    </a:p>
                  </a:txBody>
                  <a:tcPr/>
                </a:tc>
                <a:tc>
                  <a:txBody>
                    <a:bodyPr/>
                    <a:lstStyle/>
                    <a:p>
                      <a:r>
                        <a:rPr lang="en-US" b="1" dirty="0" smtClean="0"/>
                        <a:t>Home-based</a:t>
                      </a:r>
                    </a:p>
                    <a:p>
                      <a:endParaRPr lang="en-US" b="1" dirty="0" smtClean="0"/>
                    </a:p>
                    <a:p>
                      <a:r>
                        <a:rPr lang="en-US" b="1" dirty="0" smtClean="0"/>
                        <a:t>Center-based</a:t>
                      </a:r>
                      <a:endParaRPr lang="en-US" b="1" dirty="0"/>
                    </a:p>
                  </a:txBody>
                  <a:tcPr/>
                </a:tc>
                <a:tc>
                  <a:txBody>
                    <a:bodyPr/>
                    <a:lstStyle/>
                    <a:p>
                      <a:r>
                        <a:rPr lang="en-US" b="1" dirty="0" smtClean="0"/>
                        <a:t>Home-based</a:t>
                      </a:r>
                    </a:p>
                    <a:p>
                      <a:endParaRPr lang="en-US" b="1" dirty="0" smtClean="0"/>
                    </a:p>
                    <a:p>
                      <a:r>
                        <a:rPr lang="en-US" b="1" dirty="0" smtClean="0"/>
                        <a:t>Center-based</a:t>
                      </a:r>
                      <a:endParaRPr lang="en-US" b="1" dirty="0"/>
                    </a:p>
                  </a:txBody>
                  <a:tcPr/>
                </a:tc>
                <a:extLst>
                  <a:ext uri="{0D108BD9-81ED-4DB2-BD59-A6C34878D82A}">
                    <a16:rowId xmlns:a16="http://schemas.microsoft.com/office/drawing/2014/main" xmlns="" val="866589887"/>
                  </a:ext>
                </a:extLst>
              </a:tr>
              <a:tr h="1346200">
                <a:tc>
                  <a:txBody>
                    <a:bodyPr/>
                    <a:lstStyle/>
                    <a:p>
                      <a:r>
                        <a:rPr lang="en-US" sz="2400" b="1" dirty="0" smtClean="0"/>
                        <a:t>Subsidized</a:t>
                      </a:r>
                      <a:r>
                        <a:rPr lang="en-US" sz="2400" b="1" baseline="0" dirty="0" smtClean="0"/>
                        <a:t> no special needs</a:t>
                      </a:r>
                      <a:endParaRPr lang="en-US" sz="2400" b="1" dirty="0"/>
                    </a:p>
                  </a:txBody>
                  <a:tcPr/>
                </a:tc>
                <a:tc>
                  <a:txBody>
                    <a:bodyPr/>
                    <a:lstStyle/>
                    <a:p>
                      <a:r>
                        <a:rPr lang="en-US" b="1" dirty="0" smtClean="0"/>
                        <a:t>Home-based</a:t>
                      </a:r>
                    </a:p>
                    <a:p>
                      <a:endParaRPr lang="en-US" b="1" dirty="0" smtClean="0"/>
                    </a:p>
                    <a:p>
                      <a:r>
                        <a:rPr lang="en-US" b="1" dirty="0" smtClean="0"/>
                        <a:t>Center-based</a:t>
                      </a:r>
                      <a:endParaRPr lang="en-US" b="1" dirty="0"/>
                    </a:p>
                  </a:txBody>
                  <a:tcPr/>
                </a:tc>
                <a:tc>
                  <a:txBody>
                    <a:bodyPr/>
                    <a:lstStyle/>
                    <a:p>
                      <a:r>
                        <a:rPr lang="en-US" b="1" dirty="0" smtClean="0"/>
                        <a:t>Home-based</a:t>
                      </a:r>
                    </a:p>
                    <a:p>
                      <a:endParaRPr lang="en-US" b="1" dirty="0" smtClean="0"/>
                    </a:p>
                    <a:p>
                      <a:r>
                        <a:rPr lang="en-US" b="1" dirty="0" smtClean="0"/>
                        <a:t>Center-based</a:t>
                      </a:r>
                      <a:endParaRPr lang="en-US" b="1" dirty="0"/>
                    </a:p>
                  </a:txBody>
                  <a:tcPr/>
                </a:tc>
                <a:tc>
                  <a:txBody>
                    <a:bodyPr/>
                    <a:lstStyle/>
                    <a:p>
                      <a:r>
                        <a:rPr lang="en-US" b="1" dirty="0" smtClean="0"/>
                        <a:t>Home-based</a:t>
                      </a:r>
                    </a:p>
                    <a:p>
                      <a:endParaRPr lang="en-US" b="1" dirty="0" smtClean="0"/>
                    </a:p>
                    <a:p>
                      <a:r>
                        <a:rPr lang="en-US" b="1" dirty="0" smtClean="0"/>
                        <a:t>Center-based</a:t>
                      </a:r>
                      <a:endParaRPr lang="en-US" b="1" dirty="0"/>
                    </a:p>
                  </a:txBody>
                  <a:tcPr/>
                </a:tc>
                <a:extLst>
                  <a:ext uri="{0D108BD9-81ED-4DB2-BD59-A6C34878D82A}">
                    <a16:rowId xmlns:a16="http://schemas.microsoft.com/office/drawing/2014/main" xmlns="" val="905674512"/>
                  </a:ext>
                </a:extLst>
              </a:tr>
            </a:tbl>
          </a:graphicData>
        </a:graphic>
      </p:graphicFrame>
      <p:sp>
        <p:nvSpPr>
          <p:cNvPr id="6" name="Down Arrow 5"/>
          <p:cNvSpPr/>
          <p:nvPr/>
        </p:nvSpPr>
        <p:spPr bwMode="auto">
          <a:xfrm>
            <a:off x="3954018" y="3124200"/>
            <a:ext cx="484632" cy="381000"/>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 charset="-128"/>
            </a:endParaRPr>
          </a:p>
        </p:txBody>
      </p:sp>
      <p:sp>
        <p:nvSpPr>
          <p:cNvPr id="7" name="Down Arrow 6"/>
          <p:cNvSpPr/>
          <p:nvPr/>
        </p:nvSpPr>
        <p:spPr bwMode="auto">
          <a:xfrm rot="10800000">
            <a:off x="3954018" y="3733800"/>
            <a:ext cx="484632" cy="457200"/>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 charset="-128"/>
            </a:endParaRPr>
          </a:p>
        </p:txBody>
      </p:sp>
      <p:sp>
        <p:nvSpPr>
          <p:cNvPr id="9" name="Down Arrow 8"/>
          <p:cNvSpPr/>
          <p:nvPr/>
        </p:nvSpPr>
        <p:spPr bwMode="auto">
          <a:xfrm rot="10800000">
            <a:off x="6078093" y="3048000"/>
            <a:ext cx="484632" cy="457200"/>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 charset="-128"/>
            </a:endParaRPr>
          </a:p>
        </p:txBody>
      </p:sp>
      <p:sp>
        <p:nvSpPr>
          <p:cNvPr id="10" name="Down Arrow 9"/>
          <p:cNvSpPr/>
          <p:nvPr/>
        </p:nvSpPr>
        <p:spPr bwMode="auto">
          <a:xfrm rot="10800000">
            <a:off x="8079486" y="3048000"/>
            <a:ext cx="484632" cy="457200"/>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 charset="-128"/>
            </a:endParaRPr>
          </a:p>
        </p:txBody>
      </p:sp>
      <p:sp>
        <p:nvSpPr>
          <p:cNvPr id="12" name="Down Arrow 11"/>
          <p:cNvSpPr/>
          <p:nvPr/>
        </p:nvSpPr>
        <p:spPr bwMode="auto">
          <a:xfrm rot="10800000">
            <a:off x="3954017" y="4419599"/>
            <a:ext cx="484632" cy="457200"/>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 charset="-128"/>
            </a:endParaRPr>
          </a:p>
        </p:txBody>
      </p:sp>
      <p:sp>
        <p:nvSpPr>
          <p:cNvPr id="13" name="Down Arrow 12"/>
          <p:cNvSpPr/>
          <p:nvPr/>
        </p:nvSpPr>
        <p:spPr bwMode="auto">
          <a:xfrm rot="10800000">
            <a:off x="6084569" y="4857750"/>
            <a:ext cx="484632" cy="457200"/>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 charset="-128"/>
            </a:endParaRPr>
          </a:p>
        </p:txBody>
      </p:sp>
      <p:sp>
        <p:nvSpPr>
          <p:cNvPr id="14" name="Down Arrow 13"/>
          <p:cNvSpPr/>
          <p:nvPr/>
        </p:nvSpPr>
        <p:spPr bwMode="auto">
          <a:xfrm rot="10800000">
            <a:off x="8174736" y="4914900"/>
            <a:ext cx="484632" cy="457200"/>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 charset="-128"/>
            </a:endParaRPr>
          </a:p>
        </p:txBody>
      </p:sp>
      <p:sp>
        <p:nvSpPr>
          <p:cNvPr id="15" name="Down Arrow 14"/>
          <p:cNvSpPr/>
          <p:nvPr/>
        </p:nvSpPr>
        <p:spPr bwMode="auto">
          <a:xfrm>
            <a:off x="3954017" y="5029201"/>
            <a:ext cx="484632" cy="381000"/>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 charset="-128"/>
            </a:endParaRPr>
          </a:p>
        </p:txBody>
      </p:sp>
      <p:sp>
        <p:nvSpPr>
          <p:cNvPr id="16" name="Down Arrow 15"/>
          <p:cNvSpPr/>
          <p:nvPr/>
        </p:nvSpPr>
        <p:spPr bwMode="auto">
          <a:xfrm>
            <a:off x="6050660" y="3695700"/>
            <a:ext cx="484632" cy="381000"/>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 charset="-128"/>
            </a:endParaRPr>
          </a:p>
        </p:txBody>
      </p:sp>
      <p:sp>
        <p:nvSpPr>
          <p:cNvPr id="17" name="Down Arrow 16"/>
          <p:cNvSpPr/>
          <p:nvPr/>
        </p:nvSpPr>
        <p:spPr bwMode="auto">
          <a:xfrm>
            <a:off x="6050660" y="4419600"/>
            <a:ext cx="484632" cy="381000"/>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 charset="-128"/>
            </a:endParaRPr>
          </a:p>
        </p:txBody>
      </p:sp>
      <p:sp>
        <p:nvSpPr>
          <p:cNvPr id="18" name="Down Arrow 17"/>
          <p:cNvSpPr/>
          <p:nvPr/>
        </p:nvSpPr>
        <p:spPr bwMode="auto">
          <a:xfrm>
            <a:off x="8095486" y="3695700"/>
            <a:ext cx="484632" cy="381000"/>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 charset="-128"/>
            </a:endParaRPr>
          </a:p>
        </p:txBody>
      </p:sp>
      <p:sp>
        <p:nvSpPr>
          <p:cNvPr id="19" name="Down Arrow 18"/>
          <p:cNvSpPr/>
          <p:nvPr/>
        </p:nvSpPr>
        <p:spPr bwMode="auto">
          <a:xfrm>
            <a:off x="8074152" y="4419599"/>
            <a:ext cx="484632" cy="381000"/>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 charset="-128"/>
            </a:endParaRPr>
          </a:p>
        </p:txBody>
      </p:sp>
    </p:spTree>
    <p:extLst>
      <p:ext uri="{BB962C8B-B14F-4D97-AF65-F5344CB8AC3E}">
        <p14:creationId xmlns:p14="http://schemas.microsoft.com/office/powerpoint/2010/main" val="3326892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Young Children with Special Needs</a:t>
            </a:r>
            <a:endParaRPr lang="en-US" sz="3600" dirty="0"/>
          </a:p>
        </p:txBody>
      </p:sp>
      <p:graphicFrame>
        <p:nvGraphicFramePr>
          <p:cNvPr id="10" name="Chart 9"/>
          <p:cNvGraphicFramePr/>
          <p:nvPr>
            <p:extLst>
              <p:ext uri="{D42A27DB-BD31-4B8C-83A1-F6EECF244321}">
                <p14:modId xmlns:p14="http://schemas.microsoft.com/office/powerpoint/2010/main" val="643638520"/>
              </p:ext>
            </p:extLst>
          </p:nvPr>
        </p:nvGraphicFramePr>
        <p:xfrm>
          <a:off x="5029200" y="2829818"/>
          <a:ext cx="3657600" cy="3037582"/>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4648200" y="1447800"/>
            <a:ext cx="4495800" cy="1815882"/>
          </a:xfrm>
          <a:prstGeom prst="rect">
            <a:avLst/>
          </a:prstGeom>
          <a:noFill/>
        </p:spPr>
        <p:txBody>
          <a:bodyPr wrap="square" rtlCol="0">
            <a:spAutoFit/>
          </a:bodyPr>
          <a:lstStyle/>
          <a:p>
            <a:r>
              <a:rPr lang="en-US" sz="3200" b="1" dirty="0" smtClean="0">
                <a:solidFill>
                  <a:srgbClr val="8C1919"/>
                </a:solidFill>
              </a:rPr>
              <a:t>Substantial portion of young children are at-risk </a:t>
            </a:r>
            <a:r>
              <a:rPr lang="en-US" sz="1200" b="1" dirty="0" smtClean="0">
                <a:solidFill>
                  <a:srgbClr val="8C1919"/>
                </a:solidFill>
              </a:rPr>
              <a:t>(Boyle, et al, 2008; Rosenberg, Zhang, &amp; Robinson, 2005)</a:t>
            </a:r>
            <a:endParaRPr lang="en-US" sz="1200" b="1" dirty="0">
              <a:solidFill>
                <a:srgbClr val="8C1919"/>
              </a:solidFill>
            </a:endParaRPr>
          </a:p>
        </p:txBody>
      </p:sp>
      <p:sp>
        <p:nvSpPr>
          <p:cNvPr id="7" name="Content Placeholder 2"/>
          <p:cNvSpPr>
            <a:spLocks noGrp="1"/>
          </p:cNvSpPr>
          <p:nvPr>
            <p:ph sz="half" idx="1"/>
          </p:nvPr>
        </p:nvSpPr>
        <p:spPr>
          <a:xfrm>
            <a:off x="228600" y="1447800"/>
            <a:ext cx="3429000" cy="4419600"/>
          </a:xfrm>
        </p:spPr>
        <p:txBody>
          <a:bodyPr/>
          <a:lstStyle/>
          <a:p>
            <a:r>
              <a:rPr lang="en-US" dirty="0" smtClean="0"/>
              <a:t>Developmental Delays</a:t>
            </a:r>
          </a:p>
          <a:p>
            <a:r>
              <a:rPr lang="en-US" dirty="0" smtClean="0"/>
              <a:t>Congenital Disorders</a:t>
            </a:r>
          </a:p>
          <a:p>
            <a:r>
              <a:rPr lang="en-US" dirty="0" smtClean="0"/>
              <a:t>Developmental Disabilities</a:t>
            </a:r>
          </a:p>
          <a:p>
            <a:r>
              <a:rPr lang="en-US" dirty="0" smtClean="0"/>
              <a:t>Chronic Illnesses</a:t>
            </a:r>
          </a:p>
        </p:txBody>
      </p:sp>
    </p:spTree>
    <p:extLst>
      <p:ext uri="{BB962C8B-B14F-4D97-AF65-F5344CB8AC3E}">
        <p14:creationId xmlns:p14="http://schemas.microsoft.com/office/powerpoint/2010/main" val="2729222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741" y="228600"/>
            <a:ext cx="8686800" cy="762000"/>
          </a:xfrm>
        </p:spPr>
        <p:txBody>
          <a:bodyPr/>
          <a:lstStyle/>
          <a:p>
            <a:r>
              <a:rPr lang="en-US" sz="3600" dirty="0" smtClean="0"/>
              <a:t>Why Does </a:t>
            </a:r>
            <a:r>
              <a:rPr lang="en-US" sz="3600" i="1" dirty="0" smtClean="0"/>
              <a:t>Differential</a:t>
            </a:r>
            <a:r>
              <a:rPr lang="en-US" sz="3600" dirty="0" smtClean="0"/>
              <a:t> Use for Young Children with Special Needs Matter?</a:t>
            </a:r>
            <a:endParaRPr lang="en-US" sz="3600" dirty="0"/>
          </a:p>
        </p:txBody>
      </p:sp>
      <p:graphicFrame>
        <p:nvGraphicFramePr>
          <p:cNvPr id="4" name="Content Placeholder 3"/>
          <p:cNvGraphicFramePr>
            <a:graphicFrameLocks/>
          </p:cNvGraphicFramePr>
          <p:nvPr>
            <p:extLst>
              <p:ext uri="{D42A27DB-BD31-4B8C-83A1-F6EECF244321}">
                <p14:modId xmlns:p14="http://schemas.microsoft.com/office/powerpoint/2010/main" val="2414787930"/>
              </p:ext>
            </p:extLst>
          </p:nvPr>
        </p:nvGraphicFramePr>
        <p:xfrm>
          <a:off x="-76200" y="1447800"/>
          <a:ext cx="9220200" cy="1904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TextBox 14"/>
          <p:cNvSpPr txBox="1"/>
          <p:nvPr/>
        </p:nvSpPr>
        <p:spPr>
          <a:xfrm>
            <a:off x="4953000" y="3352799"/>
            <a:ext cx="4191000" cy="2677656"/>
          </a:xfrm>
          <a:prstGeom prst="rect">
            <a:avLst/>
          </a:prstGeom>
          <a:noFill/>
        </p:spPr>
        <p:txBody>
          <a:bodyPr wrap="square" rtlCol="0">
            <a:spAutoFit/>
          </a:bodyPr>
          <a:lstStyle/>
          <a:p>
            <a:pPr algn="r"/>
            <a:r>
              <a:rPr lang="en-US" dirty="0" smtClean="0"/>
              <a:t>Educational Attainment</a:t>
            </a:r>
          </a:p>
          <a:p>
            <a:pPr algn="r"/>
            <a:r>
              <a:rPr lang="en-US" dirty="0" smtClean="0"/>
              <a:t>Mental Health</a:t>
            </a:r>
          </a:p>
          <a:p>
            <a:pPr algn="r"/>
            <a:r>
              <a:rPr lang="en-US" dirty="0" smtClean="0"/>
              <a:t>Health</a:t>
            </a:r>
            <a:endParaRPr lang="en-US" dirty="0"/>
          </a:p>
          <a:p>
            <a:pPr algn="r"/>
            <a:r>
              <a:rPr lang="en-US" dirty="0"/>
              <a:t>Relationships</a:t>
            </a:r>
          </a:p>
          <a:p>
            <a:pPr algn="r"/>
            <a:r>
              <a:rPr lang="en-US" dirty="0" smtClean="0"/>
              <a:t>Employment &amp; Earning</a:t>
            </a:r>
          </a:p>
          <a:p>
            <a:pPr algn="r"/>
            <a:r>
              <a:rPr lang="en-US" dirty="0" smtClean="0"/>
              <a:t>Independent Living</a:t>
            </a:r>
          </a:p>
          <a:p>
            <a:pPr algn="r"/>
            <a:r>
              <a:rPr lang="en-US" dirty="0" smtClean="0"/>
              <a:t>Criminal Justice Involvement</a:t>
            </a:r>
            <a:endParaRPr lang="en-US" dirty="0"/>
          </a:p>
        </p:txBody>
      </p:sp>
    </p:spTree>
    <p:extLst>
      <p:ext uri="{BB962C8B-B14F-4D97-AF65-F5344CB8AC3E}">
        <p14:creationId xmlns:p14="http://schemas.microsoft.com/office/powerpoint/2010/main" val="2876688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Consequences of Early Childhood Special Needs</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43558935"/>
              </p:ext>
            </p:extLst>
          </p:nvPr>
        </p:nvGraphicFramePr>
        <p:xfrm>
          <a:off x="228600" y="1447800"/>
          <a:ext cx="86868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4246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Study Framework</a:t>
            </a:r>
            <a:endParaRPr lang="en-US" dirty="0"/>
          </a:p>
        </p:txBody>
      </p:sp>
      <p:graphicFrame>
        <p:nvGraphicFramePr>
          <p:cNvPr id="15" name="Content Placeholder 14"/>
          <p:cNvGraphicFramePr>
            <a:graphicFrameLocks noGrp="1"/>
          </p:cNvGraphicFramePr>
          <p:nvPr>
            <p:ph sz="half" idx="1"/>
            <p:extLst>
              <p:ext uri="{D42A27DB-BD31-4B8C-83A1-F6EECF244321}">
                <p14:modId xmlns:p14="http://schemas.microsoft.com/office/powerpoint/2010/main" val="2087618240"/>
              </p:ext>
            </p:extLst>
          </p:nvPr>
        </p:nvGraphicFramePr>
        <p:xfrm>
          <a:off x="228600" y="1752600"/>
          <a:ext cx="42672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Content Placeholder 13"/>
          <p:cNvSpPr>
            <a:spLocks noGrp="1"/>
          </p:cNvSpPr>
          <p:nvPr>
            <p:ph sz="half" idx="2"/>
          </p:nvPr>
        </p:nvSpPr>
        <p:spPr>
          <a:xfrm>
            <a:off x="4876800" y="1752601"/>
            <a:ext cx="4267200" cy="4009490"/>
          </a:xfrm>
        </p:spPr>
        <p:txBody>
          <a:bodyPr/>
          <a:lstStyle/>
          <a:p>
            <a:r>
              <a:rPr lang="en-US" sz="2600" dirty="0" smtClean="0"/>
              <a:t>High quality ECE beneficial</a:t>
            </a:r>
          </a:p>
          <a:p>
            <a:r>
              <a:rPr lang="en-US" sz="2600" dirty="0" smtClean="0"/>
              <a:t>Subsidy use increases use of licensed &amp; publicly-funded programs </a:t>
            </a:r>
          </a:p>
          <a:p>
            <a:r>
              <a:rPr lang="en-US" sz="2600" dirty="0" smtClean="0"/>
              <a:t>Subsidy use increases use of quality (usually centers)</a:t>
            </a:r>
          </a:p>
          <a:p>
            <a:r>
              <a:rPr lang="en-US" sz="2600" dirty="0" smtClean="0"/>
              <a:t>Subsidy density related to quality care</a:t>
            </a:r>
            <a:endParaRPr lang="en-US" sz="2600" dirty="0"/>
          </a:p>
        </p:txBody>
      </p:sp>
      <p:sp>
        <p:nvSpPr>
          <p:cNvPr id="18" name="TextBox 17"/>
          <p:cNvSpPr txBox="1"/>
          <p:nvPr/>
        </p:nvSpPr>
        <p:spPr>
          <a:xfrm>
            <a:off x="228600" y="1290935"/>
            <a:ext cx="2971800" cy="461665"/>
          </a:xfrm>
          <a:prstGeom prst="rect">
            <a:avLst/>
          </a:prstGeom>
          <a:noFill/>
        </p:spPr>
        <p:txBody>
          <a:bodyPr wrap="square" rtlCol="0">
            <a:spAutoFit/>
          </a:bodyPr>
          <a:lstStyle/>
          <a:p>
            <a:r>
              <a:rPr lang="en-US" b="1" dirty="0" smtClean="0"/>
              <a:t>Goal/Assumption:</a:t>
            </a:r>
            <a:endParaRPr lang="en-US" b="1" dirty="0"/>
          </a:p>
        </p:txBody>
      </p:sp>
      <p:sp>
        <p:nvSpPr>
          <p:cNvPr id="2" name="TextBox 1"/>
          <p:cNvSpPr txBox="1"/>
          <p:nvPr/>
        </p:nvSpPr>
        <p:spPr>
          <a:xfrm>
            <a:off x="4876800" y="1290935"/>
            <a:ext cx="4038600" cy="461665"/>
          </a:xfrm>
          <a:prstGeom prst="rect">
            <a:avLst/>
          </a:prstGeom>
          <a:noFill/>
        </p:spPr>
        <p:txBody>
          <a:bodyPr wrap="square" rtlCol="0">
            <a:spAutoFit/>
          </a:bodyPr>
          <a:lstStyle/>
          <a:p>
            <a:r>
              <a:rPr lang="en-US" b="1" dirty="0" smtClean="0"/>
              <a:t>Current Literature</a:t>
            </a:r>
            <a:endParaRPr lang="en-US" b="1" dirty="0"/>
          </a:p>
        </p:txBody>
      </p:sp>
    </p:spTree>
    <p:extLst>
      <p:ext uri="{BB962C8B-B14F-4D97-AF65-F5344CB8AC3E}">
        <p14:creationId xmlns:p14="http://schemas.microsoft.com/office/powerpoint/2010/main" val="4023697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Unique quality considerations </a:t>
            </a:r>
            <a:endParaRPr lang="en-US" dirty="0"/>
          </a:p>
        </p:txBody>
      </p:sp>
      <p:sp>
        <p:nvSpPr>
          <p:cNvPr id="3" name="Content Placeholder 2"/>
          <p:cNvSpPr>
            <a:spLocks noGrp="1"/>
          </p:cNvSpPr>
          <p:nvPr>
            <p:ph sz="half" idx="1"/>
          </p:nvPr>
        </p:nvSpPr>
        <p:spPr/>
        <p:txBody>
          <a:bodyPr/>
          <a:lstStyle/>
          <a:p>
            <a:r>
              <a:rPr lang="en-US" dirty="0" smtClean="0"/>
              <a:t>Structural </a:t>
            </a:r>
          </a:p>
          <a:p>
            <a:pPr lvl="1"/>
            <a:r>
              <a:rPr lang="en-US" dirty="0" err="1" smtClean="0"/>
              <a:t>Adult:child</a:t>
            </a:r>
            <a:endParaRPr lang="en-US" dirty="0" smtClean="0"/>
          </a:p>
          <a:p>
            <a:pPr lvl="1"/>
            <a:r>
              <a:rPr lang="en-US" dirty="0" smtClean="0"/>
              <a:t>Caregiver knowledge</a:t>
            </a:r>
          </a:p>
          <a:p>
            <a:pPr lvl="1"/>
            <a:r>
              <a:rPr lang="en-US" dirty="0" smtClean="0"/>
              <a:t>Physical environment, equipment</a:t>
            </a:r>
            <a:endParaRPr lang="en-US" dirty="0"/>
          </a:p>
        </p:txBody>
      </p:sp>
      <p:sp>
        <p:nvSpPr>
          <p:cNvPr id="4" name="Content Placeholder 3"/>
          <p:cNvSpPr>
            <a:spLocks noGrp="1"/>
          </p:cNvSpPr>
          <p:nvPr>
            <p:ph sz="half" idx="2"/>
          </p:nvPr>
        </p:nvSpPr>
        <p:spPr/>
        <p:txBody>
          <a:bodyPr/>
          <a:lstStyle/>
          <a:p>
            <a:r>
              <a:rPr lang="en-US" dirty="0" smtClean="0"/>
              <a:t>Process</a:t>
            </a:r>
          </a:p>
          <a:p>
            <a:pPr lvl="1"/>
            <a:r>
              <a:rPr lang="en-US" dirty="0" smtClean="0"/>
              <a:t>Caregiver-child relationship</a:t>
            </a:r>
          </a:p>
          <a:p>
            <a:pPr lvl="1"/>
            <a:r>
              <a:rPr lang="en-US" dirty="0" smtClean="0"/>
              <a:t>Intensity of caregiving needs</a:t>
            </a:r>
          </a:p>
          <a:p>
            <a:pPr lvl="1"/>
            <a:endParaRPr lang="en-US" dirty="0"/>
          </a:p>
        </p:txBody>
      </p:sp>
      <p:sp>
        <p:nvSpPr>
          <p:cNvPr id="5" name="Rounded Rectangle 4"/>
          <p:cNvSpPr/>
          <p:nvPr/>
        </p:nvSpPr>
        <p:spPr bwMode="auto">
          <a:xfrm>
            <a:off x="495300" y="4419600"/>
            <a:ext cx="8153400" cy="129540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solidFill>
                  <a:schemeClr val="bg2"/>
                </a:solidFill>
              </a:rPr>
              <a:t>How do subsidies affect the type and quality of care that families with children with special needs select? </a:t>
            </a:r>
            <a:endParaRPr kumimoji="0" lang="en-US" sz="2400" b="0" i="0" u="none" strike="noStrike" cap="none" normalizeH="0" baseline="0" dirty="0" smtClean="0">
              <a:ln>
                <a:noFill/>
              </a:ln>
              <a:solidFill>
                <a:schemeClr val="bg2"/>
              </a:solidFill>
              <a:effectLst/>
            </a:endParaRPr>
          </a:p>
        </p:txBody>
      </p:sp>
    </p:spTree>
    <p:extLst>
      <p:ext uri="{BB962C8B-B14F-4D97-AF65-F5344CB8AC3E}">
        <p14:creationId xmlns:p14="http://schemas.microsoft.com/office/powerpoint/2010/main" val="1460943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lstStyle/>
          <a:p>
            <a:endParaRPr lang="en-US" dirty="0"/>
          </a:p>
        </p:txBody>
      </p:sp>
      <p:sp>
        <p:nvSpPr>
          <p:cNvPr id="4" name="Rounded Rectangle 3"/>
          <p:cNvSpPr/>
          <p:nvPr/>
        </p:nvSpPr>
        <p:spPr bwMode="auto">
          <a:xfrm>
            <a:off x="533400" y="1600200"/>
            <a:ext cx="7924800" cy="99060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lvl="0"/>
            <a:r>
              <a:rPr lang="en-US" b="1" dirty="0">
                <a:solidFill>
                  <a:schemeClr val="tx2"/>
                </a:solidFill>
              </a:rPr>
              <a:t>Does </a:t>
            </a:r>
            <a:r>
              <a:rPr lang="en-US" b="1" dirty="0" smtClean="0">
                <a:solidFill>
                  <a:schemeClr val="tx2"/>
                </a:solidFill>
              </a:rPr>
              <a:t>type </a:t>
            </a:r>
            <a:r>
              <a:rPr lang="en-US" b="1" dirty="0">
                <a:solidFill>
                  <a:schemeClr val="tx2"/>
                </a:solidFill>
              </a:rPr>
              <a:t>of care </a:t>
            </a:r>
            <a:r>
              <a:rPr lang="en-US" b="1" dirty="0" smtClean="0">
                <a:solidFill>
                  <a:schemeClr val="tx2"/>
                </a:solidFill>
              </a:rPr>
              <a:t>for subsidy users differ </a:t>
            </a:r>
            <a:r>
              <a:rPr lang="en-US" b="1" dirty="0">
                <a:solidFill>
                  <a:schemeClr val="tx2"/>
                </a:solidFill>
              </a:rPr>
              <a:t>by special need status?</a:t>
            </a:r>
          </a:p>
        </p:txBody>
      </p:sp>
      <p:sp>
        <p:nvSpPr>
          <p:cNvPr id="5" name="Rounded Rectangle 4"/>
          <p:cNvSpPr/>
          <p:nvPr/>
        </p:nvSpPr>
        <p:spPr bwMode="auto">
          <a:xfrm>
            <a:off x="533400" y="2743200"/>
            <a:ext cx="7924800" cy="1066800"/>
          </a:xfrm>
          <a:prstGeom prst="roundRect">
            <a:avLst/>
          </a:prstGeom>
          <a:solidFill>
            <a:srgbClr val="C0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lvl="0"/>
            <a:r>
              <a:rPr lang="en-US" b="1" dirty="0">
                <a:solidFill>
                  <a:schemeClr val="bg2"/>
                </a:solidFill>
              </a:rPr>
              <a:t>What </a:t>
            </a:r>
            <a:r>
              <a:rPr lang="en-US" b="1" dirty="0" smtClean="0">
                <a:solidFill>
                  <a:schemeClr val="bg2"/>
                </a:solidFill>
              </a:rPr>
              <a:t>types of care are accessed </a:t>
            </a:r>
            <a:r>
              <a:rPr lang="en-US" b="1" dirty="0">
                <a:solidFill>
                  <a:schemeClr val="bg2"/>
                </a:solidFill>
              </a:rPr>
              <a:t>by </a:t>
            </a:r>
            <a:r>
              <a:rPr lang="en-US" b="1" dirty="0" smtClean="0">
                <a:solidFill>
                  <a:schemeClr val="bg2"/>
                </a:solidFill>
              </a:rPr>
              <a:t>subsidized children </a:t>
            </a:r>
            <a:r>
              <a:rPr lang="en-US" b="1" dirty="0">
                <a:solidFill>
                  <a:schemeClr val="bg2"/>
                </a:solidFill>
              </a:rPr>
              <a:t>with </a:t>
            </a:r>
            <a:r>
              <a:rPr lang="en-US" b="1" dirty="0" smtClean="0">
                <a:solidFill>
                  <a:schemeClr val="bg2"/>
                </a:solidFill>
              </a:rPr>
              <a:t>special needs</a:t>
            </a:r>
            <a:r>
              <a:rPr lang="en-US" b="1" dirty="0">
                <a:solidFill>
                  <a:schemeClr val="bg2"/>
                </a:solidFill>
              </a:rPr>
              <a:t>?</a:t>
            </a:r>
          </a:p>
        </p:txBody>
      </p:sp>
      <p:sp>
        <p:nvSpPr>
          <p:cNvPr id="6" name="Rounded Rectangle 5"/>
          <p:cNvSpPr/>
          <p:nvPr/>
        </p:nvSpPr>
        <p:spPr bwMode="auto">
          <a:xfrm>
            <a:off x="533400" y="4876800"/>
            <a:ext cx="7924800" cy="990600"/>
          </a:xfrm>
          <a:prstGeom prst="roundRect">
            <a:avLst/>
          </a:prstGeom>
          <a:solidFill>
            <a:srgbClr val="C0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r>
              <a:rPr lang="en-US" b="1" dirty="0" smtClean="0">
                <a:solidFill>
                  <a:schemeClr val="bg1"/>
                </a:solidFill>
              </a:rPr>
              <a:t>What is the quality of care accessed by subsidized children with special needs?</a:t>
            </a:r>
            <a:endParaRPr kumimoji="0" lang="en-US" sz="2400" b="1" u="none" strike="noStrike" cap="none" normalizeH="0" baseline="0" dirty="0" smtClean="0">
              <a:ln>
                <a:noFill/>
              </a:ln>
              <a:solidFill>
                <a:schemeClr val="bg1"/>
              </a:solidFill>
              <a:effectLst/>
            </a:endParaRPr>
          </a:p>
        </p:txBody>
      </p:sp>
      <p:sp>
        <p:nvSpPr>
          <p:cNvPr id="7" name="Rounded Rectangle 6"/>
          <p:cNvSpPr/>
          <p:nvPr/>
        </p:nvSpPr>
        <p:spPr bwMode="auto">
          <a:xfrm>
            <a:off x="533400" y="3943350"/>
            <a:ext cx="7924800" cy="78105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b="1" dirty="0" smtClean="0">
                <a:solidFill>
                  <a:schemeClr val="bg2"/>
                </a:solidFill>
              </a:rPr>
              <a:t>Do subsidized children with special needs spend more time in child care than non-subsidized children with special needs?  </a:t>
            </a:r>
            <a:endParaRPr kumimoji="0" lang="en-US" sz="2000" b="1" i="0" u="none" strike="noStrike" cap="none" normalizeH="0" baseline="0" dirty="0" smtClean="0">
              <a:ln>
                <a:noFill/>
              </a:ln>
              <a:solidFill>
                <a:schemeClr val="bg2"/>
              </a:solidFill>
              <a:effectLst/>
            </a:endParaRPr>
          </a:p>
        </p:txBody>
      </p:sp>
    </p:spTree>
    <p:extLst>
      <p:ext uri="{BB962C8B-B14F-4D97-AF65-F5344CB8AC3E}">
        <p14:creationId xmlns:p14="http://schemas.microsoft.com/office/powerpoint/2010/main" val="1361299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Data Source and Analytic Sample</a:t>
            </a:r>
            <a:endParaRPr lang="en-US" dirty="0"/>
          </a:p>
        </p:txBody>
      </p:sp>
      <p:sp>
        <p:nvSpPr>
          <p:cNvPr id="7" name="Content Placeholder 6"/>
          <p:cNvSpPr>
            <a:spLocks noGrp="1"/>
          </p:cNvSpPr>
          <p:nvPr>
            <p:ph idx="1"/>
          </p:nvPr>
        </p:nvSpPr>
        <p:spPr/>
        <p:txBody>
          <a:bodyPr/>
          <a:lstStyle/>
          <a:p>
            <a:pPr lvl="0"/>
            <a:r>
              <a:rPr lang="en-US" sz="2800" dirty="0" smtClean="0"/>
              <a:t>Data Source</a:t>
            </a:r>
          </a:p>
          <a:p>
            <a:pPr lvl="1"/>
            <a:r>
              <a:rPr lang="en-US" sz="2000" dirty="0" smtClean="0"/>
              <a:t>Early Childhood Longitudinal Study – Birth Cohort (ECLS-B)</a:t>
            </a:r>
          </a:p>
          <a:p>
            <a:pPr lvl="1"/>
            <a:r>
              <a:rPr lang="en-US" sz="2000" dirty="0" smtClean="0"/>
              <a:t>Nationally-representative dataset of children born in US in 2001</a:t>
            </a:r>
          </a:p>
          <a:p>
            <a:pPr lvl="0"/>
            <a:r>
              <a:rPr lang="en-US" sz="2800" dirty="0" smtClean="0"/>
              <a:t>Analytic Sample (9 months, 2 years, 4 years)</a:t>
            </a:r>
          </a:p>
          <a:p>
            <a:pPr lvl="1"/>
            <a:r>
              <a:rPr lang="en-US" sz="2000" dirty="0" smtClean="0"/>
              <a:t>Children eligible for subsidies ranged from 1,498,800 at 9 </a:t>
            </a:r>
            <a:r>
              <a:rPr lang="en-US" sz="2000" dirty="0" err="1" smtClean="0"/>
              <a:t>mo</a:t>
            </a:r>
            <a:r>
              <a:rPr lang="en-US" sz="2000" dirty="0" smtClean="0"/>
              <a:t> - 1,404,300 at 4 years (weighted; unweighted 4000 (9 </a:t>
            </a:r>
            <a:r>
              <a:rPr lang="en-US" sz="2000" dirty="0" err="1" smtClean="0"/>
              <a:t>mo</a:t>
            </a:r>
            <a:r>
              <a:rPr lang="en-US" sz="2000" dirty="0" smtClean="0"/>
              <a:t>) -3100 (4 years)</a:t>
            </a:r>
          </a:p>
          <a:p>
            <a:pPr lvl="1"/>
            <a:r>
              <a:rPr lang="en-US" sz="2000" dirty="0" smtClean="0"/>
              <a:t>Subsample 1: </a:t>
            </a:r>
            <a:r>
              <a:rPr lang="en-US" sz="2000" i="1" dirty="0"/>
              <a:t>A</a:t>
            </a:r>
            <a:r>
              <a:rPr lang="en-US" sz="2000" i="1" dirty="0" smtClean="0"/>
              <a:t>ll children using subsidies </a:t>
            </a:r>
            <a:r>
              <a:rPr lang="en-US" sz="2000" dirty="0" smtClean="0"/>
              <a:t>(weighted N= 163,000 at 9 </a:t>
            </a:r>
            <a:r>
              <a:rPr lang="en-US" sz="2000" dirty="0" err="1" smtClean="0"/>
              <a:t>mo</a:t>
            </a:r>
            <a:r>
              <a:rPr lang="en-US" sz="2000" dirty="0" smtClean="0"/>
              <a:t> – 101,700 at 4 </a:t>
            </a:r>
            <a:r>
              <a:rPr lang="en-US" sz="2000" dirty="0" err="1" smtClean="0"/>
              <a:t>yrs</a:t>
            </a:r>
            <a:r>
              <a:rPr lang="en-US" sz="2000" dirty="0" smtClean="0"/>
              <a:t>; unweighted N = 450 at 9 </a:t>
            </a:r>
            <a:r>
              <a:rPr lang="en-US" sz="2000" dirty="0" err="1" smtClean="0"/>
              <a:t>mo</a:t>
            </a:r>
            <a:r>
              <a:rPr lang="en-US" sz="2000" dirty="0" smtClean="0"/>
              <a:t> - 300 at 4 </a:t>
            </a:r>
            <a:r>
              <a:rPr lang="en-US" sz="2000" dirty="0" err="1" smtClean="0"/>
              <a:t>yrs</a:t>
            </a:r>
            <a:endParaRPr lang="en-US" sz="2000" dirty="0" smtClean="0"/>
          </a:p>
          <a:p>
            <a:pPr lvl="1"/>
            <a:r>
              <a:rPr lang="en-US" sz="2000" dirty="0" smtClean="0"/>
              <a:t>Subsample 2 : </a:t>
            </a:r>
            <a:r>
              <a:rPr lang="en-US" sz="2000" i="1" dirty="0" smtClean="0"/>
              <a:t>Subsidy-eligible children with special needs (</a:t>
            </a:r>
            <a:r>
              <a:rPr lang="en-US" sz="2000" dirty="0" smtClean="0"/>
              <a:t>weighted N= 81,500 at 9 </a:t>
            </a:r>
            <a:r>
              <a:rPr lang="en-US" sz="2000" dirty="0" err="1" smtClean="0"/>
              <a:t>mo</a:t>
            </a:r>
            <a:r>
              <a:rPr lang="en-US" sz="2000" dirty="0" smtClean="0"/>
              <a:t> - 344,350 at 4 </a:t>
            </a:r>
            <a:r>
              <a:rPr lang="en-US" sz="2000" dirty="0" err="1" smtClean="0"/>
              <a:t>yrs</a:t>
            </a:r>
            <a:r>
              <a:rPr lang="en-US" sz="2000" dirty="0" smtClean="0"/>
              <a:t>; unweighted = 450 at 9 </a:t>
            </a:r>
            <a:r>
              <a:rPr lang="en-US" sz="2000" dirty="0" err="1" smtClean="0"/>
              <a:t>mo</a:t>
            </a:r>
            <a:r>
              <a:rPr lang="en-US" sz="2000" dirty="0" smtClean="0"/>
              <a:t> – 1250 at 4 </a:t>
            </a:r>
            <a:r>
              <a:rPr lang="en-US" sz="2000" dirty="0" err="1" smtClean="0"/>
              <a:t>yrs</a:t>
            </a:r>
            <a:r>
              <a:rPr lang="en-US" sz="2000" dirty="0" smtClean="0"/>
              <a:t> </a:t>
            </a:r>
            <a:endParaRPr lang="en-US" sz="2000" dirty="0"/>
          </a:p>
        </p:txBody>
      </p:sp>
      <p:sp>
        <p:nvSpPr>
          <p:cNvPr id="9" name="Rectangle 8"/>
          <p:cNvSpPr/>
          <p:nvPr/>
        </p:nvSpPr>
        <p:spPr>
          <a:xfrm>
            <a:off x="3009900" y="4419600"/>
            <a:ext cx="7543800" cy="1553766"/>
          </a:xfrm>
          <a:prstGeom prst="rect">
            <a:avLst/>
          </a:prstGeom>
        </p:spPr>
        <p:txBody>
          <a:bodyPr/>
          <a:lstStyle/>
          <a:p>
            <a:pPr lvl="0">
              <a:buChar char="•"/>
            </a:pPr>
            <a:endParaRPr lang="en-US" sz="2600" dirty="0">
              <a:solidFill>
                <a:srgbClr val="000000"/>
              </a:solidFill>
            </a:endParaRPr>
          </a:p>
        </p:txBody>
      </p:sp>
    </p:spTree>
    <p:extLst>
      <p:ext uri="{BB962C8B-B14F-4D97-AF65-F5344CB8AC3E}">
        <p14:creationId xmlns:p14="http://schemas.microsoft.com/office/powerpoint/2010/main" val="3361182992"/>
      </p:ext>
    </p:extLst>
  </p:cSld>
  <p:clrMapOvr>
    <a:masterClrMapping/>
  </p:clrMapOvr>
  <p:timing>
    <p:tnLst>
      <p:par>
        <p:cTn id="1" dur="indefinite" restart="never" nodeType="tmRoot"/>
      </p:par>
    </p:tnLst>
  </p:timing>
</p:sld>
</file>

<file path=ppt/theme/theme1.xml><?xml version="1.0" encoding="utf-8"?>
<a:theme xmlns:a="http://schemas.openxmlformats.org/drawingml/2006/main" name="UofM-4">
  <a:themeElements>
    <a:clrScheme name="UMN">
      <a:dk1>
        <a:srgbClr val="000000"/>
      </a:dk1>
      <a:lt1>
        <a:srgbClr val="FFFFFF"/>
      </a:lt1>
      <a:dk2>
        <a:srgbClr val="FFFFFF"/>
      </a:dk2>
      <a:lt2>
        <a:srgbClr val="FFFFFF"/>
      </a:lt2>
      <a:accent1>
        <a:srgbClr val="860000"/>
      </a:accent1>
      <a:accent2>
        <a:srgbClr val="FCBB04"/>
      </a:accent2>
      <a:accent3>
        <a:srgbClr val="1F394D"/>
      </a:accent3>
      <a:accent4>
        <a:srgbClr val="257D2D"/>
      </a:accent4>
      <a:accent5>
        <a:srgbClr val="9B8357"/>
      </a:accent5>
      <a:accent6>
        <a:srgbClr val="94A088"/>
      </a:accent6>
      <a:hlink>
        <a:srgbClr val="2998E3"/>
      </a:hlink>
      <a:folHlink>
        <a:srgbClr val="8C8C8C"/>
      </a:folHlink>
    </a:clrScheme>
    <a:fontScheme name="Office Them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12265</TotalTime>
  <Words>4177</Words>
  <Application>Microsoft Macintosh PowerPoint</Application>
  <PresentationFormat>On-screen Show (4:3)</PresentationFormat>
  <Paragraphs>417</Paragraphs>
  <Slides>23</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Calisto MT</vt:lpstr>
      <vt:lpstr>ＭＳ Ｐゴシック</vt:lpstr>
      <vt:lpstr>UofM-4</vt:lpstr>
      <vt:lpstr>Childcare Type and Quality among Subsidy Recipients with and without Special Needs </vt:lpstr>
      <vt:lpstr>Context  </vt:lpstr>
      <vt:lpstr>Young Children with Special Needs</vt:lpstr>
      <vt:lpstr>Why Does Differential Use for Young Children with Special Needs Matter?</vt:lpstr>
      <vt:lpstr>Consequences of Early Childhood Special Needs</vt:lpstr>
      <vt:lpstr>Study Framework</vt:lpstr>
      <vt:lpstr>Unique quality considerations </vt:lpstr>
      <vt:lpstr>Research Questions</vt:lpstr>
      <vt:lpstr>Data Source and Analytic Sample</vt:lpstr>
      <vt:lpstr>Study Variables</vt:lpstr>
      <vt:lpstr>Study Variables</vt:lpstr>
      <vt:lpstr>Ecological Predictors of Type &amp; Quality</vt:lpstr>
      <vt:lpstr>Does choice of care differ by special need status?</vt:lpstr>
      <vt:lpstr>Does choice of care differ by special needs status</vt:lpstr>
      <vt:lpstr>What Types of Care Are Accessed by Children with Special Needs?</vt:lpstr>
      <vt:lpstr>What Predicts Use of Home or Center-Based Care by Subsidy-Eligible Children with Special Needs?</vt:lpstr>
      <vt:lpstr>Caregiver:Child and  Hours of Care</vt:lpstr>
      <vt:lpstr>What is the quality of care accessed by subsidized children with special needs?</vt:lpstr>
      <vt:lpstr>Summary</vt:lpstr>
      <vt:lpstr>Implications</vt:lpstr>
      <vt:lpstr>Thank you </vt:lpstr>
      <vt:lpstr>CCBDG Allows State Flexibility</vt:lpstr>
      <vt:lpstr>Does choice of care differ by special need status?</vt:lpstr>
    </vt:vector>
  </TitlesOfParts>
  <Company>University of Minnesota - College of Education</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 Clarkson</dc:creator>
  <cp:lastModifiedBy>Cassandra Blohowiak</cp:lastModifiedBy>
  <cp:revision>221</cp:revision>
  <cp:lastPrinted>2013-06-25T14:43:33Z</cp:lastPrinted>
  <dcterms:created xsi:type="dcterms:W3CDTF">2012-12-17T16:44:31Z</dcterms:created>
  <dcterms:modified xsi:type="dcterms:W3CDTF">2017-08-15T21:40:44Z</dcterms:modified>
</cp:coreProperties>
</file>